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handoutMasterIdLst>
    <p:handoutMasterId r:id="rId38"/>
  </p:handoutMasterIdLst>
  <p:sldIdLst>
    <p:sldId id="256" r:id="rId5"/>
    <p:sldId id="257" r:id="rId6"/>
    <p:sldId id="278" r:id="rId7"/>
    <p:sldId id="279" r:id="rId8"/>
    <p:sldId id="258" r:id="rId9"/>
    <p:sldId id="286" r:id="rId10"/>
    <p:sldId id="287" r:id="rId11"/>
    <p:sldId id="289" r:id="rId12"/>
    <p:sldId id="282" r:id="rId13"/>
    <p:sldId id="288" r:id="rId14"/>
    <p:sldId id="290" r:id="rId15"/>
    <p:sldId id="291" r:id="rId16"/>
    <p:sldId id="266" r:id="rId17"/>
    <p:sldId id="292" r:id="rId18"/>
    <p:sldId id="293" r:id="rId19"/>
    <p:sldId id="294" r:id="rId20"/>
    <p:sldId id="295" r:id="rId21"/>
    <p:sldId id="296" r:id="rId22"/>
    <p:sldId id="297" r:id="rId23"/>
    <p:sldId id="298" r:id="rId24"/>
    <p:sldId id="285" r:id="rId25"/>
    <p:sldId id="280" r:id="rId26"/>
    <p:sldId id="283" r:id="rId27"/>
    <p:sldId id="284" r:id="rId28"/>
    <p:sldId id="299" r:id="rId29"/>
    <p:sldId id="271" r:id="rId30"/>
    <p:sldId id="304" r:id="rId31"/>
    <p:sldId id="305" r:id="rId32"/>
    <p:sldId id="300" r:id="rId33"/>
    <p:sldId id="301" r:id="rId34"/>
    <p:sldId id="302" r:id="rId35"/>
    <p:sldId id="303" r:id="rId3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0655" autoAdjust="0"/>
  </p:normalViewPr>
  <p:slideViewPr>
    <p:cSldViewPr snapToGrid="0">
      <p:cViewPr varScale="1">
        <p:scale>
          <a:sx n="65" d="100"/>
          <a:sy n="65" d="100"/>
        </p:scale>
        <p:origin x="1086" y="72"/>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970938" y="0"/>
            <a:ext cx="3037840" cy="463408"/>
          </a:xfrm>
          <a:prstGeom prst="rect">
            <a:avLst/>
          </a:prstGeom>
        </p:spPr>
        <p:txBody>
          <a:bodyPr vert="horz" lIns="92830" tIns="46415" rIns="92830" bIns="46415" rtlCol="0"/>
          <a:lstStyle>
            <a:lvl1pPr algn="r">
              <a:defRPr sz="1200"/>
            </a:lvl1pPr>
          </a:lstStyle>
          <a:p>
            <a:fld id="{B56F32FC-4BD9-442A-A8C6-51598C909FE3}" type="datetimeFigureOut">
              <a:rPr lang="en-US" smtClean="0"/>
              <a:t>9/24/2025</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970938" y="8772669"/>
            <a:ext cx="3037840" cy="463407"/>
          </a:xfrm>
          <a:prstGeom prst="rect">
            <a:avLst/>
          </a:prstGeom>
        </p:spPr>
        <p:txBody>
          <a:bodyPr vert="horz" lIns="92830" tIns="46415" rIns="92830" bIns="46415"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056371FA-A98D-41E8-93F4-09945841298A}" type="datetimeFigureOut">
              <a:rPr lang="en-US" smtClean="0"/>
              <a:t>9/24/2025</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06B44-0D9B-AB92-23AB-55D33A0D7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BCA12E-9DB5-A123-F8A4-C2079BC40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9E0302-1992-CA89-B866-39E7A11B25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A8AE18-3E4F-F0F3-DC20-DE682D2E9D95}"/>
              </a:ext>
            </a:extLst>
          </p:cNvPr>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2466534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D60A7-3C73-7973-78E6-5A89F0A367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6200E4-1CF2-2032-7F35-0CAF95C315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B35712-B8FA-87E0-1F5D-0A32CAD70F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E824F3-BB0B-F7F9-205A-4AE9DA514088}"/>
              </a:ext>
            </a:extLst>
          </p:cNvPr>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2936290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E333D-BC69-5B04-D6C1-56F52887D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FAB30-1EE4-98D6-4D25-00E339FFF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2A96B-4817-8842-05FE-317671C89C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D429FD-C49D-6961-D9FE-E0BA011173D6}"/>
              </a:ext>
            </a:extLst>
          </p:cNvPr>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983403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3105683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C6764-88D2-9F60-04FF-7E53D8AA3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5F500C-FBB8-4752-07DC-31FCE64C29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8BC89-8FB1-ECBE-A947-764F25E16C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80F027-038E-F457-C34A-C1D32AC322B1}"/>
              </a:ext>
            </a:extLst>
          </p:cNvPr>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951860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6EBA2-2933-94AB-C223-CE17D4DCA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9FB29-4351-E933-8E10-31D6428E0A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D3D3A5-19A0-20EF-A261-50F2E6D7A6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4FBAE5-6C4C-F1E2-8640-AD8A43522CF3}"/>
              </a:ext>
            </a:extLst>
          </p:cNvPr>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3094718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0B155-E35C-4C30-C395-71AED685B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468B3D-4FD2-B38D-F698-55CE0FE28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8186DE-C52A-4437-27DF-7B7FC9806A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832C45-9377-E3A1-5F4D-15D3F06C560B}"/>
              </a:ext>
            </a:extLst>
          </p:cNvPr>
          <p:cNvSpPr>
            <a:spLocks noGrp="1"/>
          </p:cNvSpPr>
          <p:nvPr>
            <p:ph type="sldNum" sz="quarter" idx="5"/>
          </p:nvPr>
        </p:nvSpPr>
        <p:spPr/>
        <p:txBody>
          <a:bodyPr/>
          <a:lstStyle/>
          <a:p>
            <a:fld id="{22289C57-55D7-40A4-A101-E74FAC7A092B}" type="slidenum">
              <a:rPr lang="en-US" smtClean="0"/>
              <a:t>16</a:t>
            </a:fld>
            <a:endParaRPr lang="en-US" dirty="0"/>
          </a:p>
        </p:txBody>
      </p:sp>
    </p:spTree>
    <p:extLst>
      <p:ext uri="{BB962C8B-B14F-4D97-AF65-F5344CB8AC3E}">
        <p14:creationId xmlns:p14="http://schemas.microsoft.com/office/powerpoint/2010/main" val="3509419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F4299-20A9-EC77-10DE-82509D4AC4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B5B7B-9F2D-0503-7186-ED34182A9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1C4231-B619-A847-F1A9-F25F0BFFDE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839782-57AE-348F-50F2-D2285DCFEC10}"/>
              </a:ext>
            </a:extLst>
          </p:cNvPr>
          <p:cNvSpPr>
            <a:spLocks noGrp="1"/>
          </p:cNvSpPr>
          <p:nvPr>
            <p:ph type="sldNum" sz="quarter" idx="5"/>
          </p:nvPr>
        </p:nvSpPr>
        <p:spPr/>
        <p:txBody>
          <a:bodyPr/>
          <a:lstStyle/>
          <a:p>
            <a:fld id="{22289C57-55D7-40A4-A101-E74FAC7A092B}" type="slidenum">
              <a:rPr lang="en-US" smtClean="0"/>
              <a:t>17</a:t>
            </a:fld>
            <a:endParaRPr lang="en-US" dirty="0"/>
          </a:p>
        </p:txBody>
      </p:sp>
    </p:spTree>
    <p:extLst>
      <p:ext uri="{BB962C8B-B14F-4D97-AF65-F5344CB8AC3E}">
        <p14:creationId xmlns:p14="http://schemas.microsoft.com/office/powerpoint/2010/main" val="1432099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E8745-8073-6EEA-73C1-F2C70B0E4B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BA07F3-F73A-7F52-EED1-C43AA0654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0AF345-B3FB-900D-64AF-ED0AD63CB2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C461F3-5BAC-46AA-6E43-2B227F5FD596}"/>
              </a:ext>
            </a:extLst>
          </p:cNvPr>
          <p:cNvSpPr>
            <a:spLocks noGrp="1"/>
          </p:cNvSpPr>
          <p:nvPr>
            <p:ph type="sldNum" sz="quarter" idx="5"/>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2841344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15823-3D13-DDF7-C8A4-D0E3591373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2C7A7E-30AF-5754-C739-5E029A61D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8D2700-8D95-4D5F-1E02-19B0C03DC0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B7871D-95BB-E6E6-D340-FAC7047A8042}"/>
              </a:ext>
            </a:extLst>
          </p:cNvPr>
          <p:cNvSpPr>
            <a:spLocks noGrp="1"/>
          </p:cNvSpPr>
          <p:nvPr>
            <p:ph type="sldNum" sz="quarter" idx="5"/>
          </p:nvPr>
        </p:nvSpPr>
        <p:spPr/>
        <p:txBody>
          <a:bodyPr/>
          <a:lstStyle/>
          <a:p>
            <a:fld id="{22289C57-55D7-40A4-A101-E74FAC7A092B}" type="slidenum">
              <a:rPr lang="en-US" smtClean="0"/>
              <a:t>19</a:t>
            </a:fld>
            <a:endParaRPr lang="en-US" dirty="0"/>
          </a:p>
        </p:txBody>
      </p:sp>
    </p:spTree>
    <p:extLst>
      <p:ext uri="{BB962C8B-B14F-4D97-AF65-F5344CB8AC3E}">
        <p14:creationId xmlns:p14="http://schemas.microsoft.com/office/powerpoint/2010/main" val="287779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4040438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FCBEB-274F-8204-A3E1-78BC01118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A7D76-7F75-A1D2-573A-00B650879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CDA739-D902-AF1E-71EA-1E89A70EA3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D4537F-B8E3-AEE4-F93E-3A0A2DABB651}"/>
              </a:ext>
            </a:extLst>
          </p:cNvPr>
          <p:cNvSpPr>
            <a:spLocks noGrp="1"/>
          </p:cNvSpPr>
          <p:nvPr>
            <p:ph type="sldNum" sz="quarter" idx="5"/>
          </p:nvPr>
        </p:nvSpPr>
        <p:spPr/>
        <p:txBody>
          <a:bodyPr/>
          <a:lstStyle/>
          <a:p>
            <a:fld id="{22289C57-55D7-40A4-A101-E74FAC7A092B}" type="slidenum">
              <a:rPr lang="en-US" smtClean="0"/>
              <a:t>20</a:t>
            </a:fld>
            <a:endParaRPr lang="en-US" dirty="0"/>
          </a:p>
        </p:txBody>
      </p:sp>
    </p:spTree>
    <p:extLst>
      <p:ext uri="{BB962C8B-B14F-4D97-AF65-F5344CB8AC3E}">
        <p14:creationId xmlns:p14="http://schemas.microsoft.com/office/powerpoint/2010/main" val="3370128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21</a:t>
            </a:fld>
            <a:endParaRPr lang="en-US" dirty="0"/>
          </a:p>
        </p:txBody>
      </p:sp>
    </p:spTree>
    <p:extLst>
      <p:ext uri="{BB962C8B-B14F-4D97-AF65-F5344CB8AC3E}">
        <p14:creationId xmlns:p14="http://schemas.microsoft.com/office/powerpoint/2010/main" val="537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22</a:t>
            </a:fld>
            <a:endParaRPr lang="en-US" dirty="0"/>
          </a:p>
        </p:txBody>
      </p:sp>
    </p:spTree>
    <p:extLst>
      <p:ext uri="{BB962C8B-B14F-4D97-AF65-F5344CB8AC3E}">
        <p14:creationId xmlns:p14="http://schemas.microsoft.com/office/powerpoint/2010/main" val="2066144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23</a:t>
            </a:fld>
            <a:endParaRPr lang="en-US" dirty="0"/>
          </a:p>
        </p:txBody>
      </p:sp>
    </p:spTree>
    <p:extLst>
      <p:ext uri="{BB962C8B-B14F-4D97-AF65-F5344CB8AC3E}">
        <p14:creationId xmlns:p14="http://schemas.microsoft.com/office/powerpoint/2010/main" val="840986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24</a:t>
            </a:fld>
            <a:endParaRPr lang="en-US" dirty="0"/>
          </a:p>
        </p:txBody>
      </p:sp>
    </p:spTree>
    <p:extLst>
      <p:ext uri="{BB962C8B-B14F-4D97-AF65-F5344CB8AC3E}">
        <p14:creationId xmlns:p14="http://schemas.microsoft.com/office/powerpoint/2010/main" val="575465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6FF72-EDC3-5EC6-EE26-3844880E8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048B0-03C2-0509-2962-883BBFE07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237526-ADFD-3B32-2FFD-981FD5295E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BED299-142B-259C-A2D8-B27D396DF595}"/>
              </a:ext>
            </a:extLst>
          </p:cNvPr>
          <p:cNvSpPr>
            <a:spLocks noGrp="1"/>
          </p:cNvSpPr>
          <p:nvPr>
            <p:ph type="sldNum" sz="quarter" idx="5"/>
          </p:nvPr>
        </p:nvSpPr>
        <p:spPr/>
        <p:txBody>
          <a:bodyPr/>
          <a:lstStyle/>
          <a:p>
            <a:fld id="{22289C57-55D7-40A4-A101-E74FAC7A092B}" type="slidenum">
              <a:rPr lang="en-US" smtClean="0"/>
              <a:t>25</a:t>
            </a:fld>
            <a:endParaRPr lang="en-US" dirty="0"/>
          </a:p>
        </p:txBody>
      </p:sp>
    </p:spTree>
    <p:extLst>
      <p:ext uri="{BB962C8B-B14F-4D97-AF65-F5344CB8AC3E}">
        <p14:creationId xmlns:p14="http://schemas.microsoft.com/office/powerpoint/2010/main" val="2694522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26</a:t>
            </a:fld>
            <a:endParaRPr lang="en-US" dirty="0"/>
          </a:p>
        </p:txBody>
      </p:sp>
    </p:spTree>
    <p:extLst>
      <p:ext uri="{BB962C8B-B14F-4D97-AF65-F5344CB8AC3E}">
        <p14:creationId xmlns:p14="http://schemas.microsoft.com/office/powerpoint/2010/main" val="702683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C19CA-192A-FAA3-0848-18FFF03DDB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4CA12-CBDB-BAE7-9369-FFCC9FDB1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F485DE-AAC6-FBE8-2CAE-090664FB54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6DB97A-0EF1-0F4F-DD37-FADD920D2B33}"/>
              </a:ext>
            </a:extLst>
          </p:cNvPr>
          <p:cNvSpPr>
            <a:spLocks noGrp="1"/>
          </p:cNvSpPr>
          <p:nvPr>
            <p:ph type="sldNum" sz="quarter" idx="5"/>
          </p:nvPr>
        </p:nvSpPr>
        <p:spPr/>
        <p:txBody>
          <a:bodyPr/>
          <a:lstStyle/>
          <a:p>
            <a:fld id="{22289C57-55D7-40A4-A101-E74FAC7A092B}" type="slidenum">
              <a:rPr lang="en-US" smtClean="0"/>
              <a:t>27</a:t>
            </a:fld>
            <a:endParaRPr lang="en-US" dirty="0"/>
          </a:p>
        </p:txBody>
      </p:sp>
    </p:spTree>
    <p:extLst>
      <p:ext uri="{BB962C8B-B14F-4D97-AF65-F5344CB8AC3E}">
        <p14:creationId xmlns:p14="http://schemas.microsoft.com/office/powerpoint/2010/main" val="193182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655C3-0F31-250F-3871-A65DCBFFF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DC2057-7FDE-6461-2181-AF56BA4399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6638D3-4040-35CF-A17A-114696C3E0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77DC1B-420B-A725-4DDE-7A1E701CF7FF}"/>
              </a:ext>
            </a:extLst>
          </p:cNvPr>
          <p:cNvSpPr>
            <a:spLocks noGrp="1"/>
          </p:cNvSpPr>
          <p:nvPr>
            <p:ph type="sldNum" sz="quarter" idx="5"/>
          </p:nvPr>
        </p:nvSpPr>
        <p:spPr/>
        <p:txBody>
          <a:bodyPr/>
          <a:lstStyle/>
          <a:p>
            <a:fld id="{22289C57-55D7-40A4-A101-E74FAC7A092B}" type="slidenum">
              <a:rPr lang="en-US" smtClean="0"/>
              <a:t>28</a:t>
            </a:fld>
            <a:endParaRPr lang="en-US" dirty="0"/>
          </a:p>
        </p:txBody>
      </p:sp>
    </p:spTree>
    <p:extLst>
      <p:ext uri="{BB962C8B-B14F-4D97-AF65-F5344CB8AC3E}">
        <p14:creationId xmlns:p14="http://schemas.microsoft.com/office/powerpoint/2010/main" val="2680521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75229-021F-32CE-5858-753C68B3B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1912F-38D2-7E12-0BDA-517751618E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921582-D8D8-1108-AB31-9C46D2A7B3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5A977B-37DC-C128-A294-9902773DACB0}"/>
              </a:ext>
            </a:extLst>
          </p:cNvPr>
          <p:cNvSpPr>
            <a:spLocks noGrp="1"/>
          </p:cNvSpPr>
          <p:nvPr>
            <p:ph type="sldNum" sz="quarter" idx="5"/>
          </p:nvPr>
        </p:nvSpPr>
        <p:spPr/>
        <p:txBody>
          <a:bodyPr/>
          <a:lstStyle/>
          <a:p>
            <a:fld id="{22289C57-55D7-40A4-A101-E74FAC7A092B}" type="slidenum">
              <a:rPr lang="en-US" smtClean="0"/>
              <a:t>29</a:t>
            </a:fld>
            <a:endParaRPr lang="en-US" dirty="0"/>
          </a:p>
        </p:txBody>
      </p:sp>
    </p:spTree>
    <p:extLst>
      <p:ext uri="{BB962C8B-B14F-4D97-AF65-F5344CB8AC3E}">
        <p14:creationId xmlns:p14="http://schemas.microsoft.com/office/powerpoint/2010/main" val="2722075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2182522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ABC85-DA42-6246-B2A6-7D368637A5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F67D97-FE3E-5076-EE8E-125B9C9F97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8E5782-E516-A986-EB75-4685C02A91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93252F-4AED-7E00-84EF-3FB823C76E62}"/>
              </a:ext>
            </a:extLst>
          </p:cNvPr>
          <p:cNvSpPr>
            <a:spLocks noGrp="1"/>
          </p:cNvSpPr>
          <p:nvPr>
            <p:ph type="sldNum" sz="quarter" idx="5"/>
          </p:nvPr>
        </p:nvSpPr>
        <p:spPr/>
        <p:txBody>
          <a:bodyPr/>
          <a:lstStyle/>
          <a:p>
            <a:fld id="{22289C57-55D7-40A4-A101-E74FAC7A092B}" type="slidenum">
              <a:rPr lang="en-US" smtClean="0"/>
              <a:t>30</a:t>
            </a:fld>
            <a:endParaRPr lang="en-US" dirty="0"/>
          </a:p>
        </p:txBody>
      </p:sp>
    </p:spTree>
    <p:extLst>
      <p:ext uri="{BB962C8B-B14F-4D97-AF65-F5344CB8AC3E}">
        <p14:creationId xmlns:p14="http://schemas.microsoft.com/office/powerpoint/2010/main" val="1049382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D5CFD-9F0A-3879-7F6B-9C779DCE0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0E3EC-2C2C-4615-7A47-0E4653B397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7AE01-476D-E196-DEE3-A6B778DA28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244E37-4FF2-2FC3-5EF3-BB270B184229}"/>
              </a:ext>
            </a:extLst>
          </p:cNvPr>
          <p:cNvSpPr>
            <a:spLocks noGrp="1"/>
          </p:cNvSpPr>
          <p:nvPr>
            <p:ph type="sldNum" sz="quarter" idx="5"/>
          </p:nvPr>
        </p:nvSpPr>
        <p:spPr/>
        <p:txBody>
          <a:bodyPr/>
          <a:lstStyle/>
          <a:p>
            <a:fld id="{22289C57-55D7-40A4-A101-E74FAC7A092B}" type="slidenum">
              <a:rPr lang="en-US" smtClean="0"/>
              <a:t>31</a:t>
            </a:fld>
            <a:endParaRPr lang="en-US" dirty="0"/>
          </a:p>
        </p:txBody>
      </p:sp>
    </p:spTree>
    <p:extLst>
      <p:ext uri="{BB962C8B-B14F-4D97-AF65-F5344CB8AC3E}">
        <p14:creationId xmlns:p14="http://schemas.microsoft.com/office/powerpoint/2010/main" val="3202591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7DFFC-B71C-F207-1C3A-CE0220B6D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E038B-ABD4-0E09-91F0-26E99FB70D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CC626E-06B7-CB20-A82D-A5CE451E7F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87523D-74F7-C839-5973-6ADEAE2E0BB0}"/>
              </a:ext>
            </a:extLst>
          </p:cNvPr>
          <p:cNvSpPr>
            <a:spLocks noGrp="1"/>
          </p:cNvSpPr>
          <p:nvPr>
            <p:ph type="sldNum" sz="quarter" idx="5"/>
          </p:nvPr>
        </p:nvSpPr>
        <p:spPr/>
        <p:txBody>
          <a:bodyPr/>
          <a:lstStyle/>
          <a:p>
            <a:fld id="{22289C57-55D7-40A4-A101-E74FAC7A092B}" type="slidenum">
              <a:rPr lang="en-US" smtClean="0"/>
              <a:t>32</a:t>
            </a:fld>
            <a:endParaRPr lang="en-US" dirty="0"/>
          </a:p>
        </p:txBody>
      </p:sp>
    </p:spTree>
    <p:extLst>
      <p:ext uri="{BB962C8B-B14F-4D97-AF65-F5344CB8AC3E}">
        <p14:creationId xmlns:p14="http://schemas.microsoft.com/office/powerpoint/2010/main" val="640803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2090324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284395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C07E8-AB8F-9739-0B5C-908E8CFF2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4A2723-779E-B9E5-0FE0-3089C15A7E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DEBD43-A57F-2997-BF50-3999006934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37B703-2E69-E6BD-B717-F6ABA0F273B9}"/>
              </a:ext>
            </a:extLst>
          </p:cNvPr>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1951484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733BE-D477-2BF5-1AA9-89234BE14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ADE32-83CA-F367-8491-37C5A59099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E3503E-A35D-D24C-E7AE-362CFEE225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DC4F13-8F17-0E63-39CD-34511C46712B}"/>
              </a:ext>
            </a:extLst>
          </p:cNvPr>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3497934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AEA11-6A22-C563-B5B3-1349B49BE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458762-9E3E-465A-AE91-DCA8BD5716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DDEB8-616A-F8BE-7945-051B131414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43F830-9C14-CF65-AA51-6BBCB3A84A81}"/>
              </a:ext>
            </a:extLst>
          </p:cNvPr>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595065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236659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urrent/title-24/section-5.609"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ecfr.gov/current/title-24/section-5.609#p-5.609(b)"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5633884" y="2300748"/>
            <a:ext cx="5749805" cy="4229442"/>
          </a:xfrm>
          <a:solidFill>
            <a:schemeClr val="bg1">
              <a:lumMod val="95000"/>
            </a:schemeClr>
          </a:solidFill>
          <a:effectLst>
            <a:glow rad="63500">
              <a:schemeClr val="accent1">
                <a:satMod val="175000"/>
                <a:alpha val="40000"/>
              </a:schemeClr>
            </a:glow>
            <a:softEdge rad="63500"/>
          </a:effectLst>
        </p:spPr>
        <p:txBody>
          <a:bodyPr anchor="ctr"/>
          <a:lstStyle/>
          <a:p>
            <a:pPr algn="ctr"/>
            <a:r>
              <a:rPr lang="en-US" dirty="0">
                <a:latin typeface="Aptos Display" panose="020B0004020202020204" pitchFamily="34" charset="0"/>
              </a:rPr>
              <a:t>First-Time Homebuyer Program</a:t>
            </a:r>
            <a:br>
              <a:rPr lang="en-US" sz="4000" dirty="0">
                <a:latin typeface="Aptos Display" panose="020B0004020202020204" pitchFamily="34" charset="0"/>
              </a:rPr>
            </a:br>
            <a:r>
              <a:rPr lang="en-US" sz="5700" dirty="0">
                <a:latin typeface="Aptos Display" panose="020B0004020202020204" pitchFamily="34" charset="0"/>
              </a:rPr>
              <a:t>Certification Workshop</a:t>
            </a:r>
            <a:endParaRPr lang="en-US" dirty="0"/>
          </a:p>
        </p:txBody>
      </p:sp>
      <p:pic>
        <p:nvPicPr>
          <p:cNvPr id="5" name="Picture 2" descr="Logo, company name&#10;&#10;AI-generated content may be incorrect.">
            <a:extLst>
              <a:ext uri="{FF2B5EF4-FFF2-40B4-BE49-F238E27FC236}">
                <a16:creationId xmlns:a16="http://schemas.microsoft.com/office/drawing/2014/main" id="{D18F42A1-518F-A213-4EF5-EC9D5BCBE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73" y="4279205"/>
            <a:ext cx="2261358" cy="225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15EE7-FAE8-3BD3-D534-95962C3C2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FFCB21-4E14-E548-72AF-51432E11B5B5}"/>
              </a:ext>
            </a:extLst>
          </p:cNvPr>
          <p:cNvSpPr>
            <a:spLocks noGrp="1"/>
          </p:cNvSpPr>
          <p:nvPr>
            <p:ph type="title"/>
          </p:nvPr>
        </p:nvSpPr>
        <p:spPr>
          <a:xfrm>
            <a:off x="544707" y="136526"/>
            <a:ext cx="9953308" cy="687842"/>
          </a:xfrm>
        </p:spPr>
        <p:txBody>
          <a:bodyPr/>
          <a:lstStyle/>
          <a:p>
            <a:r>
              <a:rPr lang="en-US" b="1" dirty="0"/>
              <a:t>Period of affordability</a:t>
            </a:r>
          </a:p>
        </p:txBody>
      </p:sp>
      <p:graphicFrame>
        <p:nvGraphicFramePr>
          <p:cNvPr id="3" name="Content Placeholder 2">
            <a:extLst>
              <a:ext uri="{FF2B5EF4-FFF2-40B4-BE49-F238E27FC236}">
                <a16:creationId xmlns:a16="http://schemas.microsoft.com/office/drawing/2014/main" id="{5B369B89-E758-04E3-EC37-737DE86B4007}"/>
              </a:ext>
            </a:extLst>
          </p:cNvPr>
          <p:cNvGraphicFramePr>
            <a:graphicFrameLocks noGrp="1"/>
          </p:cNvGraphicFramePr>
          <p:nvPr>
            <p:ph sz="half" idx="15"/>
            <p:extLst>
              <p:ext uri="{D42A27DB-BD31-4B8C-83A1-F6EECF244321}">
                <p14:modId xmlns:p14="http://schemas.microsoft.com/office/powerpoint/2010/main" val="746868501"/>
              </p:ext>
            </p:extLst>
          </p:nvPr>
        </p:nvGraphicFramePr>
        <p:xfrm>
          <a:off x="6147999" y="136526"/>
          <a:ext cx="5857189" cy="2139216"/>
        </p:xfrm>
        <a:graphic>
          <a:graphicData uri="http://schemas.openxmlformats.org/drawingml/2006/table">
            <a:tbl>
              <a:tblPr firstRow="1" bandRow="1">
                <a:tableStyleId>{93296810-A885-4BE3-A3E7-6D5BEEA58F35}</a:tableStyleId>
              </a:tblPr>
              <a:tblGrid>
                <a:gridCol w="2577149">
                  <a:extLst>
                    <a:ext uri="{9D8B030D-6E8A-4147-A177-3AD203B41FA5}">
                      <a16:colId xmlns:a16="http://schemas.microsoft.com/office/drawing/2014/main" val="318095629"/>
                    </a:ext>
                  </a:extLst>
                </a:gridCol>
                <a:gridCol w="3280040">
                  <a:extLst>
                    <a:ext uri="{9D8B030D-6E8A-4147-A177-3AD203B41FA5}">
                      <a16:colId xmlns:a16="http://schemas.microsoft.com/office/drawing/2014/main" val="3662035832"/>
                    </a:ext>
                  </a:extLst>
                </a:gridCol>
              </a:tblGrid>
              <a:tr h="534804">
                <a:tc>
                  <a:txBody>
                    <a:bodyPr/>
                    <a:lstStyle/>
                    <a:p>
                      <a:r>
                        <a:rPr lang="en-US" sz="2400" b="0" dirty="0"/>
                        <a:t>Loan Amount</a:t>
                      </a:r>
                    </a:p>
                  </a:txBody>
                  <a:tcPr/>
                </a:tc>
                <a:tc>
                  <a:txBody>
                    <a:bodyPr/>
                    <a:lstStyle/>
                    <a:p>
                      <a:r>
                        <a:rPr lang="en-US" sz="2400" b="0" dirty="0"/>
                        <a:t>Period of Affordability</a:t>
                      </a:r>
                    </a:p>
                  </a:txBody>
                  <a:tcPr/>
                </a:tc>
                <a:extLst>
                  <a:ext uri="{0D108BD9-81ED-4DB2-BD59-A6C34878D82A}">
                    <a16:rowId xmlns:a16="http://schemas.microsoft.com/office/drawing/2014/main" val="1812685004"/>
                  </a:ext>
                </a:extLst>
              </a:tr>
              <a:tr h="534804">
                <a:tc>
                  <a:txBody>
                    <a:bodyPr/>
                    <a:lstStyle/>
                    <a:p>
                      <a:r>
                        <a:rPr lang="en-US" sz="2400" dirty="0"/>
                        <a:t>Less than $15,000</a:t>
                      </a:r>
                    </a:p>
                  </a:txBody>
                  <a:tcPr/>
                </a:tc>
                <a:tc>
                  <a:txBody>
                    <a:bodyPr/>
                    <a:lstStyle/>
                    <a:p>
                      <a:r>
                        <a:rPr lang="en-US" sz="2400" dirty="0"/>
                        <a:t>5 years</a:t>
                      </a:r>
                    </a:p>
                  </a:txBody>
                  <a:tcPr/>
                </a:tc>
                <a:extLst>
                  <a:ext uri="{0D108BD9-81ED-4DB2-BD59-A6C34878D82A}">
                    <a16:rowId xmlns:a16="http://schemas.microsoft.com/office/drawing/2014/main" val="4008854470"/>
                  </a:ext>
                </a:extLst>
              </a:tr>
              <a:tr h="534804">
                <a:tc>
                  <a:txBody>
                    <a:bodyPr/>
                    <a:lstStyle/>
                    <a:p>
                      <a:r>
                        <a:rPr lang="en-US" sz="2400" dirty="0"/>
                        <a:t>$15,000-$40,000</a:t>
                      </a:r>
                    </a:p>
                  </a:txBody>
                  <a:tcPr/>
                </a:tc>
                <a:tc>
                  <a:txBody>
                    <a:bodyPr/>
                    <a:lstStyle/>
                    <a:p>
                      <a:r>
                        <a:rPr lang="en-US" sz="2400" dirty="0"/>
                        <a:t>10 years</a:t>
                      </a:r>
                    </a:p>
                  </a:txBody>
                  <a:tcPr/>
                </a:tc>
                <a:extLst>
                  <a:ext uri="{0D108BD9-81ED-4DB2-BD59-A6C34878D82A}">
                    <a16:rowId xmlns:a16="http://schemas.microsoft.com/office/drawing/2014/main" val="40339367"/>
                  </a:ext>
                </a:extLst>
              </a:tr>
              <a:tr h="534804">
                <a:tc>
                  <a:txBody>
                    <a:bodyPr/>
                    <a:lstStyle/>
                    <a:p>
                      <a:r>
                        <a:rPr lang="en-US" sz="2400" dirty="0"/>
                        <a:t>$40,000+</a:t>
                      </a:r>
                    </a:p>
                  </a:txBody>
                  <a:tcPr/>
                </a:tc>
                <a:tc>
                  <a:txBody>
                    <a:bodyPr/>
                    <a:lstStyle/>
                    <a:p>
                      <a:r>
                        <a:rPr lang="en-US" sz="2400" dirty="0"/>
                        <a:t>15 years</a:t>
                      </a:r>
                    </a:p>
                  </a:txBody>
                  <a:tcPr/>
                </a:tc>
                <a:extLst>
                  <a:ext uri="{0D108BD9-81ED-4DB2-BD59-A6C34878D82A}">
                    <a16:rowId xmlns:a16="http://schemas.microsoft.com/office/drawing/2014/main" val="2827398680"/>
                  </a:ext>
                </a:extLst>
              </a:tr>
            </a:tbl>
          </a:graphicData>
        </a:graphic>
      </p:graphicFrame>
      <p:sp>
        <p:nvSpPr>
          <p:cNvPr id="68" name="Slide Number Placeholder 67">
            <a:extLst>
              <a:ext uri="{FF2B5EF4-FFF2-40B4-BE49-F238E27FC236}">
                <a16:creationId xmlns:a16="http://schemas.microsoft.com/office/drawing/2014/main" id="{EB7966BB-C17A-81D2-E6F7-AE20B82A1508}"/>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10</a:t>
            </a:fld>
            <a:endParaRPr lang="en-US" dirty="0"/>
          </a:p>
        </p:txBody>
      </p:sp>
      <p:sp>
        <p:nvSpPr>
          <p:cNvPr id="4" name="TextBox 3">
            <a:extLst>
              <a:ext uri="{FF2B5EF4-FFF2-40B4-BE49-F238E27FC236}">
                <a16:creationId xmlns:a16="http://schemas.microsoft.com/office/drawing/2014/main" id="{95245699-5D1A-8383-A3AA-279953A76FE6}"/>
              </a:ext>
            </a:extLst>
          </p:cNvPr>
          <p:cNvSpPr txBox="1"/>
          <p:nvPr/>
        </p:nvSpPr>
        <p:spPr>
          <a:xfrm>
            <a:off x="434262" y="919807"/>
            <a:ext cx="5427238" cy="5632311"/>
          </a:xfrm>
          <a:prstGeom prst="rect">
            <a:avLst/>
          </a:prstGeom>
          <a:noFill/>
        </p:spPr>
        <p:txBody>
          <a:bodyPr wrap="square" rtlCol="0">
            <a:spAutoFit/>
          </a:bodyPr>
          <a:lstStyle/>
          <a:p>
            <a:r>
              <a:rPr lang="en-US" sz="2400" dirty="0"/>
              <a:t>During the Affordability Period, </a:t>
            </a:r>
            <a:r>
              <a:rPr lang="en-US" sz="2400" b="1" dirty="0"/>
              <a:t>barring a sale or transfer of title to the Property</a:t>
            </a:r>
            <a:r>
              <a:rPr lang="en-US" sz="2400" dirty="0"/>
              <a:t>, the homebuyer shall at all times maintain the Property as their principal residence. Should the homebuyer </a:t>
            </a:r>
            <a:r>
              <a:rPr lang="en-US" sz="2400" b="1" dirty="0"/>
              <a:t>cease to maintain the Property as their principal residence, rent the residence to another party, or convert the Property to a non-residential use</a:t>
            </a:r>
            <a:r>
              <a:rPr lang="en-US" sz="2400" dirty="0"/>
              <a:t>, the homebuyer will be in breach of this Agreement and subject to the Default and Enforcement provisions (repayment of HOME investment, including costs not included in the borrower’s loan).</a:t>
            </a:r>
          </a:p>
          <a:p>
            <a:endParaRPr lang="en-US" sz="2400" dirty="0"/>
          </a:p>
        </p:txBody>
      </p:sp>
      <p:sp>
        <p:nvSpPr>
          <p:cNvPr id="5" name="TextBox 4">
            <a:extLst>
              <a:ext uri="{FF2B5EF4-FFF2-40B4-BE49-F238E27FC236}">
                <a16:creationId xmlns:a16="http://schemas.microsoft.com/office/drawing/2014/main" id="{5D554388-06DE-702C-766A-BD9B9AD22873}"/>
              </a:ext>
            </a:extLst>
          </p:cNvPr>
          <p:cNvSpPr txBox="1"/>
          <p:nvPr/>
        </p:nvSpPr>
        <p:spPr>
          <a:xfrm>
            <a:off x="6330501" y="2423219"/>
            <a:ext cx="4922519" cy="3785652"/>
          </a:xfrm>
          <a:prstGeom prst="rect">
            <a:avLst/>
          </a:prstGeom>
          <a:noFill/>
        </p:spPr>
        <p:txBody>
          <a:bodyPr wrap="square" rtlCol="0">
            <a:spAutoFit/>
          </a:bodyPr>
          <a:lstStyle/>
          <a:p>
            <a:r>
              <a:rPr lang="en-US" sz="2400" b="1" dirty="0"/>
              <a:t>Keep in mind </a:t>
            </a:r>
            <a:r>
              <a:rPr lang="en-US" sz="2400" dirty="0"/>
              <a:t>– there are no resale restrictions. The borrower can sell the home at any time. Home-based businesses are permitted as long as the household continues to live in the home. Partial commercial conversions can be considered. Affordability period does </a:t>
            </a:r>
            <a:r>
              <a:rPr lang="en-US" sz="2400" b="1" dirty="0"/>
              <a:t>NOT</a:t>
            </a:r>
            <a:r>
              <a:rPr lang="en-US" sz="2400" dirty="0"/>
              <a:t> end if the homebuyer refinances the assistance into one loan.</a:t>
            </a:r>
          </a:p>
        </p:txBody>
      </p:sp>
    </p:spTree>
    <p:extLst>
      <p:ext uri="{BB962C8B-B14F-4D97-AF65-F5344CB8AC3E}">
        <p14:creationId xmlns:p14="http://schemas.microsoft.com/office/powerpoint/2010/main" val="2101051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7A652-25E5-08BB-3FF3-48BBD5224F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FD1FCD-6622-CE56-B0E5-F15CB6230789}"/>
              </a:ext>
            </a:extLst>
          </p:cNvPr>
          <p:cNvSpPr>
            <a:spLocks noGrp="1"/>
          </p:cNvSpPr>
          <p:nvPr>
            <p:ph type="title"/>
          </p:nvPr>
        </p:nvSpPr>
        <p:spPr>
          <a:xfrm>
            <a:off x="838199" y="501651"/>
            <a:ext cx="6182031" cy="653231"/>
          </a:xfrm>
        </p:spPr>
        <p:txBody>
          <a:bodyPr>
            <a:normAutofit/>
          </a:bodyPr>
          <a:lstStyle/>
          <a:p>
            <a:r>
              <a:rPr lang="en-US" b="1" dirty="0"/>
              <a:t>HUD-approved housing counseling</a:t>
            </a:r>
          </a:p>
        </p:txBody>
      </p:sp>
      <p:sp>
        <p:nvSpPr>
          <p:cNvPr id="6" name="Text Placeholder 5">
            <a:extLst>
              <a:ext uri="{FF2B5EF4-FFF2-40B4-BE49-F238E27FC236}">
                <a16:creationId xmlns:a16="http://schemas.microsoft.com/office/drawing/2014/main" id="{023B055E-6F74-894A-B265-4C5F41ADABD1}"/>
              </a:ext>
            </a:extLst>
          </p:cNvPr>
          <p:cNvSpPr>
            <a:spLocks noGrp="1"/>
          </p:cNvSpPr>
          <p:nvPr>
            <p:ph sz="half" idx="16"/>
          </p:nvPr>
        </p:nvSpPr>
        <p:spPr>
          <a:xfrm>
            <a:off x="705463" y="1154882"/>
            <a:ext cx="11063749" cy="5201467"/>
          </a:xfrm>
        </p:spPr>
        <p:txBody>
          <a:bodyPr>
            <a:normAutofit/>
          </a:bodyPr>
          <a:lstStyle/>
          <a:p>
            <a:r>
              <a:rPr lang="en-US" sz="2400" dirty="0"/>
              <a:t>The HOME program requires homebuyers complete HUD-approved housing counseling prior to closing escrow. </a:t>
            </a:r>
          </a:p>
          <a:p>
            <a:r>
              <a:rPr lang="en-US" sz="2400" dirty="0"/>
              <a:t>Housing counseling includes one-on-one financial counseling. The Town refers homebuyers to Money Management International to complete this requirement online or over the phone. The Town will reimburse the homebuyer’s fee ($75) for the HUD-Approved</a:t>
            </a:r>
            <a:r>
              <a:rPr lang="en-US" sz="2400" i="1" dirty="0"/>
              <a:t> </a:t>
            </a:r>
            <a:r>
              <a:rPr lang="en-US" sz="2400" dirty="0"/>
              <a:t>counseling through escrow. </a:t>
            </a:r>
          </a:p>
          <a:p>
            <a:endParaRPr lang="en-US" sz="2400" dirty="0"/>
          </a:p>
          <a:p>
            <a:r>
              <a:rPr lang="en-US" sz="2400" dirty="0"/>
              <a:t>The Town will continue to offer a free First-Time Homebuyer Workshop to all buyers, but this class alone does not satisfy the HUD-approved counseling requirement. </a:t>
            </a:r>
            <a:r>
              <a:rPr lang="en-US" sz="2400" dirty="0" err="1"/>
              <a:t>CalHome</a:t>
            </a:r>
            <a:r>
              <a:rPr lang="en-US" sz="2400" dirty="0"/>
              <a:t> does not require housing counseling, but it does require borrowers to attend a workshop.</a:t>
            </a:r>
          </a:p>
        </p:txBody>
      </p:sp>
      <p:sp>
        <p:nvSpPr>
          <p:cNvPr id="5" name="Slide Number Placeholder 4">
            <a:extLst>
              <a:ext uri="{FF2B5EF4-FFF2-40B4-BE49-F238E27FC236}">
                <a16:creationId xmlns:a16="http://schemas.microsoft.com/office/drawing/2014/main" id="{BF7F5A4D-6CCD-0C13-C48D-0F98BA86F4D1}"/>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11</a:t>
            </a:fld>
            <a:endParaRPr lang="en-US" dirty="0"/>
          </a:p>
        </p:txBody>
      </p:sp>
    </p:spTree>
    <p:extLst>
      <p:ext uri="{BB962C8B-B14F-4D97-AF65-F5344CB8AC3E}">
        <p14:creationId xmlns:p14="http://schemas.microsoft.com/office/powerpoint/2010/main" val="273311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4E8C3-2564-61CD-EAEE-A163979F6E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0C3FCC-3942-6C88-59F7-4C30BE836253}"/>
              </a:ext>
            </a:extLst>
          </p:cNvPr>
          <p:cNvSpPr>
            <a:spLocks noGrp="1"/>
          </p:cNvSpPr>
          <p:nvPr>
            <p:ph type="title"/>
          </p:nvPr>
        </p:nvSpPr>
        <p:spPr>
          <a:xfrm>
            <a:off x="234991" y="0"/>
            <a:ext cx="9953308" cy="687842"/>
          </a:xfrm>
        </p:spPr>
        <p:txBody>
          <a:bodyPr/>
          <a:lstStyle/>
          <a:p>
            <a:r>
              <a:rPr lang="en-US" b="1" dirty="0"/>
              <a:t>Eligible properties</a:t>
            </a:r>
          </a:p>
        </p:txBody>
      </p:sp>
      <p:sp>
        <p:nvSpPr>
          <p:cNvPr id="36" name="Content Placeholder 35">
            <a:extLst>
              <a:ext uri="{FF2B5EF4-FFF2-40B4-BE49-F238E27FC236}">
                <a16:creationId xmlns:a16="http://schemas.microsoft.com/office/drawing/2014/main" id="{752380A8-7EDE-9EFE-794E-1CCC83DC59F4}"/>
              </a:ext>
            </a:extLst>
          </p:cNvPr>
          <p:cNvSpPr>
            <a:spLocks noGrp="1"/>
          </p:cNvSpPr>
          <p:nvPr>
            <p:ph sz="half" idx="15"/>
          </p:nvPr>
        </p:nvSpPr>
        <p:spPr>
          <a:xfrm>
            <a:off x="234991" y="732293"/>
            <a:ext cx="11652209" cy="5388287"/>
          </a:xfrm>
        </p:spPr>
        <p:txBody>
          <a:bodyPr>
            <a:noAutofit/>
          </a:bodyPr>
          <a:lstStyle/>
          <a:p>
            <a:pPr>
              <a:lnSpc>
                <a:spcPct val="80000"/>
              </a:lnSpc>
              <a:defRPr/>
            </a:pPr>
            <a:r>
              <a:rPr lang="en-US" altLang="en-US" sz="2400" dirty="0"/>
              <a:t>Within Paradise town limits.</a:t>
            </a:r>
          </a:p>
          <a:p>
            <a:pPr>
              <a:lnSpc>
                <a:spcPct val="80000"/>
              </a:lnSpc>
              <a:defRPr/>
            </a:pPr>
            <a:r>
              <a:rPr lang="en-US" altLang="en-US" sz="2400" dirty="0"/>
              <a:t>Habitable based on Section 8 standards (safe, sanitary, and in good repair). </a:t>
            </a:r>
            <a:r>
              <a:rPr lang="en-US" altLang="en-US" sz="2400" b="1" dirty="0"/>
              <a:t>Housing staff will conduct Health &amp; Safety Inspection to meet this requirement</a:t>
            </a:r>
            <a:r>
              <a:rPr lang="en-US" altLang="en-US" sz="2400" dirty="0"/>
              <a:t>.</a:t>
            </a:r>
          </a:p>
          <a:p>
            <a:pPr>
              <a:lnSpc>
                <a:spcPct val="80000"/>
              </a:lnSpc>
              <a:defRPr/>
            </a:pPr>
            <a:r>
              <a:rPr lang="en-US" altLang="en-US" sz="2400" dirty="0"/>
              <a:t>Have Section 1 pest clearance (</a:t>
            </a:r>
            <a:r>
              <a:rPr lang="en-US" altLang="en-US" sz="2400" i="1" dirty="0"/>
              <a:t>Not required for new construction, but always recommended.)</a:t>
            </a:r>
          </a:p>
          <a:p>
            <a:pPr>
              <a:lnSpc>
                <a:spcPct val="80000"/>
              </a:lnSpc>
              <a:defRPr/>
            </a:pPr>
            <a:r>
              <a:rPr lang="en-US" altLang="en-US" sz="2400" dirty="0"/>
              <a:t>Homes built before 1978 will need to pass a visual lead-based paint inspection. Lead-based paint hazards may be eligible for mitigation assistance from the Town.</a:t>
            </a:r>
          </a:p>
          <a:p>
            <a:pPr>
              <a:lnSpc>
                <a:spcPct val="80000"/>
              </a:lnSpc>
              <a:defRPr/>
            </a:pPr>
            <a:r>
              <a:rPr lang="en-US" altLang="en-US" sz="2400" dirty="0"/>
              <a:t>Septic clearance and defensible space clearance are also required by the Town of Paradise for all home sales.</a:t>
            </a:r>
          </a:p>
          <a:p>
            <a:pPr>
              <a:lnSpc>
                <a:spcPct val="80000"/>
              </a:lnSpc>
              <a:defRPr/>
            </a:pPr>
            <a:r>
              <a:rPr lang="en-US" altLang="en-US" sz="2400" dirty="0"/>
              <a:t>Certificate of Occupancy must be issued before Close of Escrow.</a:t>
            </a:r>
          </a:p>
          <a:p>
            <a:pPr>
              <a:lnSpc>
                <a:spcPct val="80000"/>
              </a:lnSpc>
              <a:defRPr/>
            </a:pPr>
            <a:r>
              <a:rPr lang="en-US" altLang="en-US" sz="2400" dirty="0"/>
              <a:t>Except for new construction, the home sale must not result in the displacement of a renter. It must be owner-occupied, or vacant for 90-days prior to the sale, or being purchase by the current tenants.</a:t>
            </a:r>
          </a:p>
          <a:p>
            <a:pPr>
              <a:lnSpc>
                <a:spcPct val="80000"/>
              </a:lnSpc>
              <a:defRPr/>
            </a:pPr>
            <a:r>
              <a:rPr lang="en-US" altLang="en-US" sz="2400" dirty="0"/>
              <a:t>The sales price must be at or below the HOME value limit (changes annually). </a:t>
            </a:r>
          </a:p>
          <a:p>
            <a:pPr>
              <a:lnSpc>
                <a:spcPct val="80000"/>
              </a:lnSpc>
              <a:defRPr/>
            </a:pPr>
            <a:endParaRPr lang="en-US" altLang="en-US" sz="2400" dirty="0"/>
          </a:p>
          <a:p>
            <a:pPr>
              <a:lnSpc>
                <a:spcPct val="80000"/>
              </a:lnSpc>
              <a:defRPr/>
            </a:pPr>
            <a:endParaRPr lang="en-US" altLang="en-US" dirty="0"/>
          </a:p>
          <a:p>
            <a:pPr marL="82550" indent="0">
              <a:lnSpc>
                <a:spcPct val="80000"/>
              </a:lnSpc>
              <a:buNone/>
              <a:defRPr/>
            </a:pPr>
            <a:endParaRPr lang="en-US" altLang="en-US" dirty="0"/>
          </a:p>
          <a:p>
            <a:pPr>
              <a:lnSpc>
                <a:spcPct val="80000"/>
              </a:lnSpc>
              <a:buNone/>
              <a:defRPr/>
            </a:pPr>
            <a:endParaRPr lang="en-US" altLang="en-US" b="1" dirty="0"/>
          </a:p>
          <a:p>
            <a:pPr lvl="1">
              <a:lnSpc>
                <a:spcPct val="80000"/>
              </a:lnSpc>
              <a:buNone/>
              <a:defRPr/>
            </a:pPr>
            <a:endParaRPr lang="en-US" altLang="en-US" dirty="0"/>
          </a:p>
        </p:txBody>
      </p:sp>
      <p:sp>
        <p:nvSpPr>
          <p:cNvPr id="68" name="Slide Number Placeholder 67">
            <a:extLst>
              <a:ext uri="{FF2B5EF4-FFF2-40B4-BE49-F238E27FC236}">
                <a16:creationId xmlns:a16="http://schemas.microsoft.com/office/drawing/2014/main" id="{BE1F5E2B-4B51-A972-DD47-8DD33A6824C7}"/>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12</a:t>
            </a:fld>
            <a:endParaRPr lang="en-US" dirty="0"/>
          </a:p>
        </p:txBody>
      </p:sp>
    </p:spTree>
    <p:extLst>
      <p:ext uri="{BB962C8B-B14F-4D97-AF65-F5344CB8AC3E}">
        <p14:creationId xmlns:p14="http://schemas.microsoft.com/office/powerpoint/2010/main" val="1929323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476874" y="273844"/>
            <a:ext cx="5884027" cy="1204912"/>
          </a:xfrm>
        </p:spPr>
        <p:txBody>
          <a:bodyPr/>
          <a:lstStyle/>
          <a:p>
            <a:r>
              <a:rPr lang="en-US" b="1" dirty="0"/>
              <a:t>Value Limit</a:t>
            </a:r>
          </a:p>
        </p:txBody>
      </p:sp>
      <p:pic>
        <p:nvPicPr>
          <p:cNvPr id="47" name="Picture Placeholder 46">
            <a:extLst>
              <a:ext uri="{FF2B5EF4-FFF2-40B4-BE49-F238E27FC236}">
                <a16:creationId xmlns:a16="http://schemas.microsoft.com/office/drawing/2014/main" id="{F55BC7A4-EE4B-7EFC-C325-408D66C3CBA7}"/>
              </a:ext>
            </a:extLst>
          </p:cNvPr>
          <p:cNvPicPr>
            <a:picLocks noGrp="1" noChangeAspect="1"/>
          </p:cNvPicPr>
          <p:nvPr>
            <p:ph type="pic" sz="quarter" idx="13"/>
          </p:nvPr>
        </p:nvPicPr>
        <p:blipFill>
          <a:blip r:embed="rId3"/>
          <a:srcRect l="23436" r="23436"/>
          <a:stretch/>
        </p:blipFill>
        <p:spPr>
          <a:xfrm>
            <a:off x="-28230" y="-9144"/>
            <a:ext cx="5481955" cy="6876288"/>
          </a:xfrm>
        </p:spPr>
      </p:pic>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13</a:t>
            </a:fld>
            <a:endParaRPr lang="en-US" dirty="0"/>
          </a:p>
        </p:txBody>
      </p:sp>
      <p:sp>
        <p:nvSpPr>
          <p:cNvPr id="3" name="Text Placeholder 2">
            <a:extLst>
              <a:ext uri="{FF2B5EF4-FFF2-40B4-BE49-F238E27FC236}">
                <a16:creationId xmlns:a16="http://schemas.microsoft.com/office/drawing/2014/main" id="{FED19BCA-B61F-4EA6-A1FB-CCA3BD8506FB}"/>
              </a:ext>
            </a:extLst>
          </p:cNvPr>
          <p:cNvSpPr>
            <a:spLocks noGrp="1"/>
          </p:cNvSpPr>
          <p:nvPr>
            <p:ph sz="half" idx="14"/>
          </p:nvPr>
        </p:nvSpPr>
        <p:spPr>
          <a:xfrm>
            <a:off x="5246255" y="1731241"/>
            <a:ext cx="6137795" cy="2206578"/>
          </a:xfrm>
        </p:spPr>
        <p:txBody>
          <a:bodyPr>
            <a:noAutofit/>
          </a:bodyPr>
          <a:lstStyle/>
          <a:p>
            <a:r>
              <a:rPr lang="en-US" sz="2800" dirty="0"/>
              <a:t>Current value limit for Butte County under the HOME program:</a:t>
            </a:r>
          </a:p>
          <a:p>
            <a:r>
              <a:rPr lang="en-US" sz="2800" dirty="0"/>
              <a:t>Existing home: $375,000</a:t>
            </a:r>
          </a:p>
          <a:p>
            <a:r>
              <a:rPr lang="en-US" sz="2800" dirty="0"/>
              <a:t>New construction: $392,000</a:t>
            </a:r>
          </a:p>
        </p:txBody>
      </p:sp>
      <p:cxnSp>
        <p:nvCxnSpPr>
          <p:cNvPr id="23" name="Straight Connector 22">
            <a:extLst>
              <a:ext uri="{FF2B5EF4-FFF2-40B4-BE49-F238E27FC236}">
                <a16:creationId xmlns:a16="http://schemas.microsoft.com/office/drawing/2014/main" id="{D87F08D6-2CA7-4A5A-BE34-07113DCA535D}"/>
              </a:ext>
              <a:ext uri="{C183D7F6-B498-43B3-948B-1728B52AA6E4}">
                <adec:decorative xmlns:adec="http://schemas.microsoft.com/office/drawing/2017/decorative" val="1"/>
              </a:ext>
            </a:extLst>
          </p:cNvPr>
          <p:cNvCxnSpPr>
            <a:cxnSpLocks/>
          </p:cNvCxnSpPr>
          <p:nvPr userDrawn="1"/>
        </p:nvCxnSpPr>
        <p:spPr>
          <a:xfrm flipH="1" flipV="1">
            <a:off x="0" y="876300"/>
            <a:ext cx="5246255" cy="17098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A0447BE-20D2-05C8-1C8F-1C646E8FC749}"/>
              </a:ext>
            </a:extLst>
          </p:cNvPr>
          <p:cNvSpPr txBox="1"/>
          <p:nvPr/>
        </p:nvSpPr>
        <p:spPr>
          <a:xfrm>
            <a:off x="5618559" y="4005638"/>
            <a:ext cx="6315960" cy="2708434"/>
          </a:xfrm>
          <a:prstGeom prst="rect">
            <a:avLst/>
          </a:prstGeom>
          <a:noFill/>
        </p:spPr>
        <p:txBody>
          <a:bodyPr wrap="none" rtlCol="0">
            <a:spAutoFit/>
          </a:bodyPr>
          <a:lstStyle/>
          <a:p>
            <a:pPr algn="ctr"/>
            <a:r>
              <a:rPr lang="en-US" sz="2400" b="1" u="sng" dirty="0"/>
              <a:t>NEW VALUE LIMITS EXPECTED BY THE END OF </a:t>
            </a:r>
          </a:p>
          <a:p>
            <a:pPr algn="ctr"/>
            <a:r>
              <a:rPr lang="en-US" sz="2400" b="1" u="sng" dirty="0"/>
              <a:t>SEPTEMBER, 2025</a:t>
            </a:r>
          </a:p>
          <a:p>
            <a:endParaRPr lang="en-US" sz="2400" b="1" dirty="0"/>
          </a:p>
          <a:p>
            <a:r>
              <a:rPr lang="en-US" sz="2400" b="1" dirty="0"/>
              <a:t>CHECK THE TOWN’S WEBSITE FOR UPDATES:</a:t>
            </a:r>
          </a:p>
          <a:p>
            <a:r>
              <a:rPr lang="en-US" sz="2000" b="1" dirty="0"/>
              <a:t>https://www.townofparadise.com/housing</a:t>
            </a:r>
          </a:p>
          <a:p>
            <a:endParaRPr lang="en-US" b="1" dirty="0"/>
          </a:p>
          <a:p>
            <a:endParaRPr lang="en-US" b="1" dirty="0"/>
          </a:p>
          <a:p>
            <a:endParaRPr lang="en-US" b="1" dirty="0"/>
          </a:p>
        </p:txBody>
      </p:sp>
    </p:spTree>
    <p:extLst>
      <p:ext uri="{BB962C8B-B14F-4D97-AF65-F5344CB8AC3E}">
        <p14:creationId xmlns:p14="http://schemas.microsoft.com/office/powerpoint/2010/main" val="1742861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340EA-A414-BE39-3870-7EF18518F7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62986F-3309-6451-00ED-848F0DC7DAC2}"/>
              </a:ext>
            </a:extLst>
          </p:cNvPr>
          <p:cNvSpPr>
            <a:spLocks noGrp="1"/>
          </p:cNvSpPr>
          <p:nvPr>
            <p:ph type="title"/>
          </p:nvPr>
        </p:nvSpPr>
        <p:spPr>
          <a:xfrm>
            <a:off x="882445" y="334096"/>
            <a:ext cx="10267335" cy="1283518"/>
          </a:xfrm>
        </p:spPr>
        <p:txBody>
          <a:bodyPr>
            <a:normAutofit/>
          </a:bodyPr>
          <a:lstStyle/>
          <a:p>
            <a:r>
              <a:rPr lang="en-US" dirty="0"/>
              <a:t>Loan procedures </a:t>
            </a:r>
            <a:br>
              <a:rPr lang="en-US" dirty="0"/>
            </a:br>
            <a:r>
              <a:rPr lang="en-US" dirty="0"/>
              <a:t>(available at www.townofparadise.com/housing)</a:t>
            </a:r>
          </a:p>
        </p:txBody>
      </p:sp>
      <p:sp>
        <p:nvSpPr>
          <p:cNvPr id="6" name="Text Placeholder 5">
            <a:extLst>
              <a:ext uri="{FF2B5EF4-FFF2-40B4-BE49-F238E27FC236}">
                <a16:creationId xmlns:a16="http://schemas.microsoft.com/office/drawing/2014/main" id="{2A07244C-F120-F7A1-44DD-E2E3D43236E8}"/>
              </a:ext>
            </a:extLst>
          </p:cNvPr>
          <p:cNvSpPr>
            <a:spLocks noGrp="1"/>
          </p:cNvSpPr>
          <p:nvPr>
            <p:ph sz="half" idx="16"/>
          </p:nvPr>
        </p:nvSpPr>
        <p:spPr>
          <a:xfrm>
            <a:off x="634181" y="1460091"/>
            <a:ext cx="10972799" cy="4896258"/>
          </a:xfrm>
        </p:spPr>
        <p:txBody>
          <a:bodyPr>
            <a:normAutofit fontScale="85000" lnSpcReduction="20000"/>
          </a:bodyPr>
          <a:lstStyle/>
          <a:p>
            <a:pPr marL="539750" indent="-457200">
              <a:spcBef>
                <a:spcPct val="0"/>
              </a:spcBef>
              <a:spcAft>
                <a:spcPts val="600"/>
              </a:spcAft>
              <a:buFont typeface="Gill Sans MT" panose="020B0502020104020203" pitchFamily="34" charset="0"/>
              <a:buAutoNum type="arabicPeriod"/>
            </a:pPr>
            <a:r>
              <a:rPr lang="en-US" altLang="en-US" sz="2400" dirty="0"/>
              <a:t>Applicant works with a certified lender of choice to obtain the primary lender’s pre-approval letter.</a:t>
            </a:r>
          </a:p>
          <a:p>
            <a:pPr marL="539750" indent="-457200">
              <a:spcBef>
                <a:spcPct val="0"/>
              </a:spcBef>
              <a:spcAft>
                <a:spcPts val="600"/>
              </a:spcAft>
              <a:buFont typeface="Gill Sans MT" panose="020B0502020104020203" pitchFamily="34" charset="0"/>
              <a:buAutoNum type="arabicPeriod"/>
            </a:pPr>
            <a:r>
              <a:rPr lang="en-US" altLang="en-US" sz="2400" dirty="0"/>
              <a:t>The first lender submits pre-approval letter with program interest form to the Town.  The Town will contact the Applicant and provide them with an application. </a:t>
            </a:r>
          </a:p>
          <a:p>
            <a:pPr marL="539750" indent="-457200">
              <a:spcBef>
                <a:spcPct val="0"/>
              </a:spcBef>
              <a:spcAft>
                <a:spcPts val="600"/>
              </a:spcAft>
              <a:buFont typeface="Gill Sans MT" panose="020B0502020104020203" pitchFamily="34" charset="0"/>
              <a:buAutoNum type="arabicPeriod"/>
            </a:pPr>
            <a:r>
              <a:rPr lang="en-US" altLang="en-US" sz="2400" dirty="0"/>
              <a:t>Based on the information provided by the applicant (application plus back-up documentation) Town staff will determine if the applicant qualifies for assistance. For those who appear eligible, the Town will provide a </a:t>
            </a:r>
            <a:r>
              <a:rPr lang="en-US" altLang="en-US" sz="2400" i="1" dirty="0"/>
              <a:t>Letter of Pre-Approval with estimated annual household income.</a:t>
            </a:r>
            <a:r>
              <a:rPr lang="en-US" altLang="en-US" sz="2400" dirty="0"/>
              <a:t> </a:t>
            </a:r>
            <a:r>
              <a:rPr lang="en-US" altLang="en-US" sz="2400" b="1" dirty="0"/>
              <a:t>The </a:t>
            </a:r>
            <a:r>
              <a:rPr lang="en-US" altLang="en-US" sz="2400" b="1" i="1" dirty="0"/>
              <a:t>Letter of Pre-Approval</a:t>
            </a:r>
            <a:r>
              <a:rPr lang="en-US" altLang="en-US" sz="2400" b="1" dirty="0"/>
              <a:t> does not mean that the applicant is approved for funding. </a:t>
            </a:r>
            <a:endParaRPr lang="en-US" altLang="en-US" sz="2400" dirty="0"/>
          </a:p>
          <a:p>
            <a:pPr marL="539750" indent="-457200">
              <a:spcBef>
                <a:spcPct val="0"/>
              </a:spcBef>
              <a:spcAft>
                <a:spcPts val="600"/>
              </a:spcAft>
              <a:buFont typeface="Gill Sans MT" panose="020B0502020104020203" pitchFamily="34" charset="0"/>
              <a:buAutoNum type="arabicPeriod"/>
            </a:pPr>
            <a:r>
              <a:rPr lang="en-US" altLang="en-US" sz="2400" dirty="0"/>
              <a:t>Applicant works with a certified real estate agent to select a home and execute a purchase contract,  </a:t>
            </a:r>
            <a:r>
              <a:rPr lang="en-US" altLang="en-US" sz="2400" u="sng" dirty="0"/>
              <a:t>contingent upon receiving Loan Approval from the Town</a:t>
            </a:r>
            <a:r>
              <a:rPr lang="en-US" altLang="en-US" sz="2400" dirty="0"/>
              <a:t>. Agent obtains signatures of both Buyer and Seller on Town of Paradise disclosure statements (</a:t>
            </a:r>
            <a:r>
              <a:rPr lang="en-US" altLang="en-US" sz="2400" i="1" dirty="0"/>
              <a:t>Disclosure to Seller with Voluntary, Arm’s Length Purchase Offer</a:t>
            </a:r>
            <a:r>
              <a:rPr lang="en-US" altLang="en-US" sz="2400" dirty="0"/>
              <a:t>) and includes it as part of the purchase agreement. </a:t>
            </a:r>
            <a:r>
              <a:rPr lang="en-US" altLang="en-US" sz="2400" b="1" dirty="0"/>
              <a:t>REQUIRED (forms available on Town website)</a:t>
            </a:r>
          </a:p>
          <a:p>
            <a:pPr marL="539750" indent="-457200">
              <a:spcBef>
                <a:spcPct val="0"/>
              </a:spcBef>
              <a:buFont typeface="Gill Sans MT" panose="020B0502020104020203" pitchFamily="34" charset="0"/>
              <a:buAutoNum type="arabicPeriod"/>
            </a:pPr>
            <a:r>
              <a:rPr lang="en-US" altLang="en-US" sz="2400" b="1" dirty="0"/>
              <a:t>Real estate agent </a:t>
            </a:r>
            <a:r>
              <a:rPr lang="en-US" altLang="en-US" sz="2400" dirty="0"/>
              <a:t>provides Town with a copy of the Escrow Information Sheet, Purchase Agreement w/addendums, and Disclosures </a:t>
            </a:r>
            <a:r>
              <a:rPr lang="en-US" altLang="en-US" sz="2400" b="1" dirty="0"/>
              <a:t>ASAP</a:t>
            </a:r>
            <a:r>
              <a:rPr lang="en-US" altLang="en-US" sz="2400" dirty="0"/>
              <a:t>. The Town will conduct Health &amp; Safety Inspection and order and pay for the LBP Report, if applicable. Buyer’s agent shall provide Town with pest inspection when completed if applicable.</a:t>
            </a:r>
          </a:p>
          <a:p>
            <a:endParaRPr lang="en-US" sz="2400" dirty="0"/>
          </a:p>
        </p:txBody>
      </p:sp>
      <p:sp>
        <p:nvSpPr>
          <p:cNvPr id="5" name="Slide Number Placeholder 4">
            <a:extLst>
              <a:ext uri="{FF2B5EF4-FFF2-40B4-BE49-F238E27FC236}">
                <a16:creationId xmlns:a16="http://schemas.microsoft.com/office/drawing/2014/main" id="{DD68A022-5CBE-0ADD-E903-B5B3F65AB8B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14</a:t>
            </a:fld>
            <a:endParaRPr lang="en-US" dirty="0"/>
          </a:p>
        </p:txBody>
      </p:sp>
    </p:spTree>
    <p:extLst>
      <p:ext uri="{BB962C8B-B14F-4D97-AF65-F5344CB8AC3E}">
        <p14:creationId xmlns:p14="http://schemas.microsoft.com/office/powerpoint/2010/main" val="4093454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BBB53-50C3-2807-DC7B-8748EAB96A7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C64467-90AF-3072-2B30-56CC91000F76}"/>
              </a:ext>
            </a:extLst>
          </p:cNvPr>
          <p:cNvSpPr>
            <a:spLocks noGrp="1"/>
          </p:cNvSpPr>
          <p:nvPr>
            <p:ph type="title"/>
          </p:nvPr>
        </p:nvSpPr>
        <p:spPr>
          <a:xfrm>
            <a:off x="882445" y="334096"/>
            <a:ext cx="10267335" cy="1283518"/>
          </a:xfrm>
        </p:spPr>
        <p:txBody>
          <a:bodyPr>
            <a:normAutofit/>
          </a:bodyPr>
          <a:lstStyle/>
          <a:p>
            <a:r>
              <a:rPr lang="en-US" dirty="0"/>
              <a:t>Loan procedures continued</a:t>
            </a:r>
            <a:br>
              <a:rPr lang="en-US" dirty="0"/>
            </a:br>
            <a:r>
              <a:rPr lang="en-US" dirty="0"/>
              <a:t>(available at www.townofparadise.com/housing)</a:t>
            </a:r>
          </a:p>
        </p:txBody>
      </p:sp>
      <p:sp>
        <p:nvSpPr>
          <p:cNvPr id="6" name="Text Placeholder 5">
            <a:extLst>
              <a:ext uri="{FF2B5EF4-FFF2-40B4-BE49-F238E27FC236}">
                <a16:creationId xmlns:a16="http://schemas.microsoft.com/office/drawing/2014/main" id="{94149A09-08D2-3A06-4D7C-A24B65D62C58}"/>
              </a:ext>
            </a:extLst>
          </p:cNvPr>
          <p:cNvSpPr>
            <a:spLocks noGrp="1"/>
          </p:cNvSpPr>
          <p:nvPr>
            <p:ph sz="half" idx="16"/>
          </p:nvPr>
        </p:nvSpPr>
        <p:spPr>
          <a:xfrm>
            <a:off x="398206" y="1460091"/>
            <a:ext cx="11592233" cy="4896258"/>
          </a:xfrm>
        </p:spPr>
        <p:txBody>
          <a:bodyPr>
            <a:normAutofit fontScale="85000" lnSpcReduction="10000"/>
          </a:bodyPr>
          <a:lstStyle/>
          <a:p>
            <a:pPr marL="539750" indent="-457200">
              <a:spcBef>
                <a:spcPct val="0"/>
              </a:spcBef>
              <a:spcAft>
                <a:spcPts val="600"/>
              </a:spcAft>
              <a:buFont typeface="+mj-lt"/>
              <a:buAutoNum type="arabicPeriod" startAt="5"/>
            </a:pPr>
            <a:r>
              <a:rPr lang="en-US" altLang="en-US" sz="2400" dirty="0"/>
              <a:t>Applicant(s) updates all application information with the Town if more than 2 months have   elapsed since the pre-approval letter was issued. Applicant must attend a Homebuyer Workshop and complete HUD-approved counseling before the close of escrow.</a:t>
            </a:r>
          </a:p>
          <a:p>
            <a:pPr marL="539750" indent="-457200">
              <a:spcBef>
                <a:spcPct val="0"/>
              </a:spcBef>
              <a:spcAft>
                <a:spcPts val="600"/>
              </a:spcAft>
              <a:buFont typeface="+mj-lt"/>
              <a:buAutoNum type="arabicPeriod" startAt="5"/>
            </a:pPr>
            <a:r>
              <a:rPr lang="en-US" altLang="en-US" sz="2400" dirty="0"/>
              <a:t>Lender provides Town of Paradise with their credit report, loan application, underwriting statement, appraisal, gift letter (if applicable), and vesting information. </a:t>
            </a:r>
            <a:r>
              <a:rPr lang="en-US" altLang="en-US" sz="2400" b="1" dirty="0"/>
              <a:t>Lender to provide initial loan estimate to the Town within 5 days of accepted contract</a:t>
            </a:r>
            <a:r>
              <a:rPr lang="en-US" altLang="en-US" sz="2400" dirty="0"/>
              <a:t>.</a:t>
            </a:r>
          </a:p>
          <a:p>
            <a:pPr marL="539750" indent="-457200">
              <a:spcBef>
                <a:spcPct val="0"/>
              </a:spcBef>
              <a:spcAft>
                <a:spcPts val="600"/>
              </a:spcAft>
              <a:buFont typeface="+mj-lt"/>
              <a:buAutoNum type="arabicPeriod" startAt="5"/>
            </a:pPr>
            <a:r>
              <a:rPr lang="en-US" altLang="en-US" sz="2400" dirty="0"/>
              <a:t>Town staff reviews of all income and assets </a:t>
            </a:r>
            <a:r>
              <a:rPr lang="en-US" altLang="en-US" sz="2400" b="1" i="1" dirty="0"/>
              <a:t>and</a:t>
            </a:r>
            <a:r>
              <a:rPr lang="en-US" altLang="en-US" sz="2400" dirty="0"/>
              <a:t> gets verifications from third-party sources. Town staff lets lender know what final income is determined to be – </a:t>
            </a:r>
            <a:r>
              <a:rPr lang="en-US" altLang="en-US" sz="2400" b="1" i="1" dirty="0"/>
              <a:t>sometimes different than what is on pre-approval</a:t>
            </a:r>
            <a:r>
              <a:rPr lang="en-US" altLang="en-US" sz="2400" b="1" dirty="0"/>
              <a:t>. </a:t>
            </a:r>
          </a:p>
          <a:p>
            <a:pPr marL="539750" indent="-457200">
              <a:spcBef>
                <a:spcPct val="0"/>
              </a:spcBef>
              <a:spcAft>
                <a:spcPts val="600"/>
              </a:spcAft>
              <a:buFont typeface="+mj-lt"/>
              <a:buAutoNum type="arabicPeriod" startAt="5"/>
            </a:pPr>
            <a:r>
              <a:rPr lang="en-US" altLang="en-US" sz="2400" dirty="0"/>
              <a:t>Escrow officer provides Town with the Preliminary Title Report and an estimated closing statement. (</a:t>
            </a:r>
            <a:r>
              <a:rPr lang="en-US" altLang="en-US" sz="2400" b="1" i="1" dirty="0"/>
              <a:t>Estimated closing statement is needed to request check from Finance, this can take up to 2 weeks</a:t>
            </a:r>
            <a:r>
              <a:rPr lang="en-US" altLang="en-US" sz="2400" dirty="0"/>
              <a:t>).</a:t>
            </a:r>
          </a:p>
          <a:p>
            <a:pPr marL="539750" indent="-457200">
              <a:spcBef>
                <a:spcPct val="0"/>
              </a:spcBef>
              <a:spcAft>
                <a:spcPts val="600"/>
              </a:spcAft>
              <a:buFont typeface="+mj-lt"/>
              <a:buAutoNum type="arabicPeriod" startAt="5"/>
            </a:pPr>
            <a:r>
              <a:rPr lang="en-US" altLang="en-US" sz="2400" dirty="0"/>
              <a:t>Town staff inspects home to meet program compliance.  Notice of any necessary corrections are given to participant’s real estate agent. </a:t>
            </a:r>
          </a:p>
          <a:p>
            <a:pPr marL="539750" indent="-457200">
              <a:spcBef>
                <a:spcPct val="0"/>
              </a:spcBef>
              <a:buFont typeface="+mj-lt"/>
              <a:buAutoNum type="arabicPeriod" startAt="5"/>
            </a:pPr>
            <a:r>
              <a:rPr lang="en-US" altLang="en-US" sz="2400" dirty="0"/>
              <a:t>Town reviews paperwork to determine financing affordability for applicant(s) and submits packet for loan approval from Town Manager.</a:t>
            </a:r>
          </a:p>
          <a:p>
            <a:endParaRPr lang="en-US" sz="2400" dirty="0"/>
          </a:p>
        </p:txBody>
      </p:sp>
      <p:sp>
        <p:nvSpPr>
          <p:cNvPr id="5" name="Slide Number Placeholder 4">
            <a:extLst>
              <a:ext uri="{FF2B5EF4-FFF2-40B4-BE49-F238E27FC236}">
                <a16:creationId xmlns:a16="http://schemas.microsoft.com/office/drawing/2014/main" id="{078B4CC6-9A08-BC56-4812-6222B23E3AA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15</a:t>
            </a:fld>
            <a:endParaRPr lang="en-US" dirty="0"/>
          </a:p>
        </p:txBody>
      </p:sp>
    </p:spTree>
    <p:extLst>
      <p:ext uri="{BB962C8B-B14F-4D97-AF65-F5344CB8AC3E}">
        <p14:creationId xmlns:p14="http://schemas.microsoft.com/office/powerpoint/2010/main" val="222752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F7726-9F00-6D2F-7877-F542D28D41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1EAC27-8425-4AD8-3D65-64E3F9F786D9}"/>
              </a:ext>
            </a:extLst>
          </p:cNvPr>
          <p:cNvSpPr>
            <a:spLocks noGrp="1"/>
          </p:cNvSpPr>
          <p:nvPr>
            <p:ph type="title"/>
          </p:nvPr>
        </p:nvSpPr>
        <p:spPr>
          <a:xfrm>
            <a:off x="882445" y="334096"/>
            <a:ext cx="10267335" cy="1283518"/>
          </a:xfrm>
        </p:spPr>
        <p:txBody>
          <a:bodyPr>
            <a:normAutofit/>
          </a:bodyPr>
          <a:lstStyle/>
          <a:p>
            <a:r>
              <a:rPr lang="en-US" dirty="0"/>
              <a:t>Loan procedures continued</a:t>
            </a:r>
            <a:br>
              <a:rPr lang="en-US" dirty="0"/>
            </a:br>
            <a:r>
              <a:rPr lang="en-US" dirty="0"/>
              <a:t>(available at www.townofparadise.com/housing)</a:t>
            </a:r>
          </a:p>
        </p:txBody>
      </p:sp>
      <p:sp>
        <p:nvSpPr>
          <p:cNvPr id="6" name="Text Placeholder 5">
            <a:extLst>
              <a:ext uri="{FF2B5EF4-FFF2-40B4-BE49-F238E27FC236}">
                <a16:creationId xmlns:a16="http://schemas.microsoft.com/office/drawing/2014/main" id="{CC98D18A-32E2-DBDE-73D6-FAF7429CF664}"/>
              </a:ext>
            </a:extLst>
          </p:cNvPr>
          <p:cNvSpPr>
            <a:spLocks noGrp="1"/>
          </p:cNvSpPr>
          <p:nvPr>
            <p:ph sz="half" idx="16"/>
          </p:nvPr>
        </p:nvSpPr>
        <p:spPr>
          <a:xfrm>
            <a:off x="398207" y="1460091"/>
            <a:ext cx="11341510" cy="4896258"/>
          </a:xfrm>
        </p:spPr>
        <p:txBody>
          <a:bodyPr>
            <a:normAutofit fontScale="92500" lnSpcReduction="10000"/>
          </a:bodyPr>
          <a:lstStyle/>
          <a:p>
            <a:pPr marL="539750" indent="-457200">
              <a:spcBef>
                <a:spcPct val="0"/>
              </a:spcBef>
              <a:spcAft>
                <a:spcPts val="600"/>
              </a:spcAft>
              <a:buFont typeface="Gill Sans MT" panose="020B0502020104020203" pitchFamily="34" charset="0"/>
              <a:buAutoNum type="arabicPeriod" startAt="11"/>
            </a:pPr>
            <a:r>
              <a:rPr lang="en-US" altLang="en-US" sz="2200" dirty="0"/>
              <a:t>Once approved, a </a:t>
            </a:r>
            <a:r>
              <a:rPr lang="en-US" altLang="en-US" sz="2200" i="1" dirty="0"/>
              <a:t>Letter of Approval </a:t>
            </a:r>
            <a:r>
              <a:rPr lang="en-US" altLang="en-US" sz="2200" dirty="0"/>
              <a:t>is issued to first Lender indicating any outstanding conditions for approval or funding (signed 1003, 1008, and copy of homeowners insurance naming Town of Paradise as additional loss payee).</a:t>
            </a:r>
          </a:p>
          <a:p>
            <a:pPr marL="539750" indent="-457200">
              <a:spcBef>
                <a:spcPct val="0"/>
              </a:spcBef>
              <a:spcAft>
                <a:spcPts val="600"/>
              </a:spcAft>
              <a:buFont typeface="Gill Sans MT" panose="020B0502020104020203" pitchFamily="34" charset="0"/>
              <a:buAutoNum type="arabicPeriod" startAt="11"/>
            </a:pPr>
            <a:r>
              <a:rPr lang="en-US" altLang="en-US" sz="2200" dirty="0"/>
              <a:t>Town prepares loan document packet consisting of </a:t>
            </a:r>
            <a:r>
              <a:rPr lang="en-US" altLang="en-US" sz="2200" i="1" dirty="0"/>
              <a:t>Deed of Trust</a:t>
            </a:r>
            <a:r>
              <a:rPr lang="en-US" altLang="en-US" sz="2200" dirty="0"/>
              <a:t>,  </a:t>
            </a:r>
            <a:r>
              <a:rPr lang="en-US" altLang="en-US" sz="2200" i="1" dirty="0"/>
              <a:t>Promissory Note</a:t>
            </a:r>
            <a:r>
              <a:rPr lang="en-US" altLang="en-US" sz="2200" dirty="0"/>
              <a:t>,  </a:t>
            </a:r>
            <a:r>
              <a:rPr lang="en-US" altLang="en-US" sz="2200" i="1" dirty="0"/>
              <a:t>Notice of Default</a:t>
            </a:r>
            <a:r>
              <a:rPr lang="en-US" altLang="en-US" sz="2200" dirty="0"/>
              <a:t> and </a:t>
            </a:r>
            <a:r>
              <a:rPr lang="en-US" altLang="en-US" sz="2200" i="1" dirty="0"/>
              <a:t>Truth in Lending Statement</a:t>
            </a:r>
            <a:r>
              <a:rPr lang="en-US" altLang="en-US" sz="2200" dirty="0"/>
              <a:t>.</a:t>
            </a:r>
          </a:p>
          <a:p>
            <a:pPr marL="539750" indent="-457200">
              <a:spcBef>
                <a:spcPct val="0"/>
              </a:spcBef>
              <a:spcAft>
                <a:spcPts val="600"/>
              </a:spcAft>
              <a:buFont typeface="Gill Sans MT" panose="020B0502020104020203" pitchFamily="34" charset="0"/>
              <a:buAutoNum type="arabicPeriod" startAt="11"/>
            </a:pPr>
            <a:r>
              <a:rPr lang="en-US" altLang="en-US" sz="2200" dirty="0"/>
              <a:t>Check is ordered by Town for funding of loan and loan documents are delivered to Escrow.</a:t>
            </a:r>
          </a:p>
          <a:p>
            <a:pPr marL="539750" indent="-457200">
              <a:spcBef>
                <a:spcPct val="0"/>
              </a:spcBef>
              <a:spcAft>
                <a:spcPts val="600"/>
              </a:spcAft>
              <a:buFont typeface="Gill Sans MT" panose="020B0502020104020203" pitchFamily="34" charset="0"/>
              <a:buAutoNum type="arabicPeriod" startAt="11"/>
            </a:pPr>
            <a:r>
              <a:rPr lang="en-US" altLang="en-US" sz="2200" dirty="0"/>
              <a:t>Loan documents are added to the documents signed by the applicant at escrow and original documents, as well as copies of documents to be recorded, copies of first Lender’s Promissory Note and Deed of Trust are returned to Town. Before funding, Lender provides the Town with copies of the Loan Application signed by Buyer, the Underwriting/Loan approval document signed by Lender, and an Evidence of Insurance which lists the Town as an additional mortgagee/ loss payee.</a:t>
            </a:r>
          </a:p>
          <a:p>
            <a:pPr marL="539750" indent="-457200">
              <a:spcBef>
                <a:spcPct val="0"/>
              </a:spcBef>
              <a:spcAft>
                <a:spcPts val="600"/>
              </a:spcAft>
              <a:buFont typeface="Gill Sans MT" panose="020B0502020104020203" pitchFamily="34" charset="0"/>
              <a:buAutoNum type="arabicPeriod" startAt="11"/>
            </a:pPr>
            <a:r>
              <a:rPr lang="en-US" altLang="en-US" sz="2200" b="1" dirty="0"/>
              <a:t>Upon final review and approval of packet</a:t>
            </a:r>
            <a:r>
              <a:rPr lang="en-US" altLang="en-US" sz="2200" dirty="0"/>
              <a:t>, Town releases funds to escrow. </a:t>
            </a:r>
          </a:p>
          <a:p>
            <a:pPr marL="539750" indent="-457200">
              <a:spcBef>
                <a:spcPct val="0"/>
              </a:spcBef>
              <a:buFont typeface="Gill Sans MT" panose="020B0502020104020203" pitchFamily="34" charset="0"/>
              <a:buAutoNum type="arabicPeriod" startAt="11"/>
            </a:pPr>
            <a:r>
              <a:rPr lang="en-US" altLang="en-US" sz="2200" dirty="0"/>
              <a:t>Escrow records all applicable legal documents and provides Town with final closing disclosure.</a:t>
            </a:r>
            <a:endParaRPr lang="en-US" sz="2400" dirty="0"/>
          </a:p>
        </p:txBody>
      </p:sp>
      <p:sp>
        <p:nvSpPr>
          <p:cNvPr id="5" name="Slide Number Placeholder 4">
            <a:extLst>
              <a:ext uri="{FF2B5EF4-FFF2-40B4-BE49-F238E27FC236}">
                <a16:creationId xmlns:a16="http://schemas.microsoft.com/office/drawing/2014/main" id="{A53886B7-E20E-AE5C-FFFE-F1B69F108722}"/>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16</a:t>
            </a:fld>
            <a:endParaRPr lang="en-US" dirty="0"/>
          </a:p>
        </p:txBody>
      </p:sp>
    </p:spTree>
    <p:extLst>
      <p:ext uri="{BB962C8B-B14F-4D97-AF65-F5344CB8AC3E}">
        <p14:creationId xmlns:p14="http://schemas.microsoft.com/office/powerpoint/2010/main" val="3039139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267ED-6C4A-F8F5-B073-082793D303C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AF77C9-D84E-D136-9B7A-89D1251535C0}"/>
              </a:ext>
            </a:extLst>
          </p:cNvPr>
          <p:cNvSpPr>
            <a:spLocks noGrp="1"/>
          </p:cNvSpPr>
          <p:nvPr>
            <p:ph type="title"/>
          </p:nvPr>
        </p:nvSpPr>
        <p:spPr>
          <a:xfrm>
            <a:off x="882445" y="334096"/>
            <a:ext cx="10267335" cy="1283518"/>
          </a:xfrm>
        </p:spPr>
        <p:txBody>
          <a:bodyPr>
            <a:normAutofit/>
          </a:bodyPr>
          <a:lstStyle/>
          <a:p>
            <a:r>
              <a:rPr lang="en-US" dirty="0"/>
              <a:t>Roles and responsibilities</a:t>
            </a:r>
          </a:p>
        </p:txBody>
      </p:sp>
      <p:sp>
        <p:nvSpPr>
          <p:cNvPr id="6" name="Text Placeholder 5">
            <a:extLst>
              <a:ext uri="{FF2B5EF4-FFF2-40B4-BE49-F238E27FC236}">
                <a16:creationId xmlns:a16="http://schemas.microsoft.com/office/drawing/2014/main" id="{D2846524-A05B-C099-06C4-A212AF95055D}"/>
              </a:ext>
            </a:extLst>
          </p:cNvPr>
          <p:cNvSpPr>
            <a:spLocks noGrp="1"/>
          </p:cNvSpPr>
          <p:nvPr>
            <p:ph sz="half" idx="16"/>
          </p:nvPr>
        </p:nvSpPr>
        <p:spPr>
          <a:xfrm>
            <a:off x="398207" y="1460091"/>
            <a:ext cx="11341510" cy="4896258"/>
          </a:xfrm>
        </p:spPr>
        <p:txBody>
          <a:bodyPr>
            <a:normAutofit fontScale="92500" lnSpcReduction="20000"/>
          </a:bodyPr>
          <a:lstStyle/>
          <a:p>
            <a:pPr>
              <a:lnSpc>
                <a:spcPct val="90000"/>
              </a:lnSpc>
              <a:defRPr/>
            </a:pPr>
            <a:r>
              <a:rPr lang="en-US" altLang="en-US" sz="2400" b="1" dirty="0"/>
              <a:t>Buyer’s responsibilities: </a:t>
            </a:r>
            <a:r>
              <a:rPr lang="en-US" altLang="en-US" sz="2400" dirty="0"/>
              <a:t>Provide necessary documents to first lender and town, shop for a home, enter into a purchase agreement, review inspection reports, attend a homebuyer workshop and HUD-approved counseling, sign documents in escrow and provide funds. </a:t>
            </a:r>
            <a:endParaRPr lang="en-US" altLang="en-US" sz="2400" b="1" dirty="0"/>
          </a:p>
          <a:p>
            <a:pPr>
              <a:lnSpc>
                <a:spcPct val="90000"/>
              </a:lnSpc>
              <a:defRPr/>
            </a:pPr>
            <a:r>
              <a:rPr lang="en-US" altLang="en-US" sz="2400" b="1" dirty="0"/>
              <a:t>Town’s responsibilities: </a:t>
            </a:r>
            <a:r>
              <a:rPr lang="en-US" altLang="en-US" sz="2400" dirty="0"/>
              <a:t>Collect necessary documents, establish eligibility, review first lender figures, perform inspection, order LBP report (if applicable), approve loan, send loan docs to escrow, order funds, review signed docs, and authorize recording/release of funds.</a:t>
            </a:r>
          </a:p>
          <a:p>
            <a:pPr>
              <a:lnSpc>
                <a:spcPct val="90000"/>
              </a:lnSpc>
              <a:defRPr/>
            </a:pPr>
            <a:r>
              <a:rPr lang="en-US" altLang="en-US" sz="2400" b="1" dirty="0"/>
              <a:t>Lender responsibilities: </a:t>
            </a:r>
            <a:r>
              <a:rPr lang="en-US" altLang="en-US" sz="2400" dirty="0"/>
              <a:t>Send pre-approval letter and Interest Form to the Town. Send loan estimate to the Town and escrow when buyer enters a contract. Send preliminary application, underwriting summary, appraisal to the Town when available. Signed application, signed underwriting summary and Evidence of Insurance listing the Town as an additional mortgagee/loss payee are required prior to funding.</a:t>
            </a:r>
          </a:p>
          <a:p>
            <a:pPr>
              <a:lnSpc>
                <a:spcPct val="90000"/>
              </a:lnSpc>
              <a:defRPr/>
            </a:pPr>
            <a:r>
              <a:rPr lang="en-US" altLang="en-US" sz="2400" b="1" dirty="0">
                <a:highlight>
                  <a:srgbClr val="FFFF00"/>
                </a:highlight>
              </a:rPr>
              <a:t>Realtor responsibilities: </a:t>
            </a:r>
            <a:r>
              <a:rPr lang="en-US" altLang="en-US" sz="2400" dirty="0">
                <a:highlight>
                  <a:srgbClr val="FFFF00"/>
                </a:highlight>
              </a:rPr>
              <a:t>Escrow Information Sheet, purchase contract w/Town required disclosures, pest report and clearance.</a:t>
            </a:r>
          </a:p>
          <a:p>
            <a:pPr>
              <a:lnSpc>
                <a:spcPct val="90000"/>
              </a:lnSpc>
              <a:defRPr/>
            </a:pPr>
            <a:r>
              <a:rPr lang="en-US" altLang="en-US" sz="2400" b="1" dirty="0"/>
              <a:t>Escrow Officer responsibilities:</a:t>
            </a:r>
            <a:r>
              <a:rPr lang="en-US" altLang="en-US" sz="2400" dirty="0"/>
              <a:t> Preliminary title report, estimated closing statement, follow escrow instruction and final closing statement.</a:t>
            </a:r>
          </a:p>
          <a:p>
            <a:pPr marL="82550">
              <a:spcBef>
                <a:spcPct val="0"/>
              </a:spcBef>
              <a:spcAft>
                <a:spcPts val="600"/>
              </a:spcAft>
            </a:pPr>
            <a:endParaRPr lang="en-US" sz="2400" dirty="0"/>
          </a:p>
        </p:txBody>
      </p:sp>
      <p:sp>
        <p:nvSpPr>
          <p:cNvPr id="5" name="Slide Number Placeholder 4">
            <a:extLst>
              <a:ext uri="{FF2B5EF4-FFF2-40B4-BE49-F238E27FC236}">
                <a16:creationId xmlns:a16="http://schemas.microsoft.com/office/drawing/2014/main" id="{DEECACAA-7BF2-1D71-4A72-46E59A0F785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17</a:t>
            </a:fld>
            <a:endParaRPr lang="en-US" dirty="0"/>
          </a:p>
        </p:txBody>
      </p:sp>
    </p:spTree>
    <p:extLst>
      <p:ext uri="{BB962C8B-B14F-4D97-AF65-F5344CB8AC3E}">
        <p14:creationId xmlns:p14="http://schemas.microsoft.com/office/powerpoint/2010/main" val="214399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0BE63-29DA-CFC0-08EB-1773E59B19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E96992-9115-D429-0780-1321399277BB}"/>
              </a:ext>
            </a:extLst>
          </p:cNvPr>
          <p:cNvSpPr>
            <a:spLocks noGrp="1"/>
          </p:cNvSpPr>
          <p:nvPr>
            <p:ph type="title"/>
          </p:nvPr>
        </p:nvSpPr>
        <p:spPr>
          <a:xfrm>
            <a:off x="234991" y="236804"/>
            <a:ext cx="9953308" cy="687842"/>
          </a:xfrm>
        </p:spPr>
        <p:txBody>
          <a:bodyPr/>
          <a:lstStyle/>
          <a:p>
            <a:r>
              <a:rPr lang="en-US" b="1" dirty="0"/>
              <a:t>How you can help your buyer</a:t>
            </a:r>
          </a:p>
        </p:txBody>
      </p:sp>
      <p:sp>
        <p:nvSpPr>
          <p:cNvPr id="36" name="Content Placeholder 35">
            <a:extLst>
              <a:ext uri="{FF2B5EF4-FFF2-40B4-BE49-F238E27FC236}">
                <a16:creationId xmlns:a16="http://schemas.microsoft.com/office/drawing/2014/main" id="{B553CE73-1213-170F-FE33-B1CEDC646E2F}"/>
              </a:ext>
            </a:extLst>
          </p:cNvPr>
          <p:cNvSpPr>
            <a:spLocks noGrp="1"/>
          </p:cNvSpPr>
          <p:nvPr>
            <p:ph sz="half" idx="15"/>
          </p:nvPr>
        </p:nvSpPr>
        <p:spPr>
          <a:xfrm>
            <a:off x="234991" y="1100797"/>
            <a:ext cx="11957009" cy="5176478"/>
          </a:xfrm>
        </p:spPr>
        <p:txBody>
          <a:bodyPr>
            <a:noAutofit/>
          </a:bodyPr>
          <a:lstStyle/>
          <a:p>
            <a:r>
              <a:rPr lang="en-US" altLang="en-US" sz="2000" dirty="0"/>
              <a:t>Do not show property without a pre-approval letter (one from the first lender and one from the Town).</a:t>
            </a:r>
          </a:p>
          <a:p>
            <a:r>
              <a:rPr lang="en-US" altLang="en-US" sz="2000" dirty="0"/>
              <a:t>Make sure your buyer is ready to apply</a:t>
            </a:r>
          </a:p>
          <a:p>
            <a:pPr lvl="1"/>
            <a:r>
              <a:rPr lang="en-US" altLang="en-US" sz="2000" dirty="0"/>
              <a:t>They know their household size</a:t>
            </a:r>
          </a:p>
          <a:p>
            <a:pPr lvl="1"/>
            <a:r>
              <a:rPr lang="en-US" altLang="en-US" sz="2000" dirty="0"/>
              <a:t>They can document their income and assets</a:t>
            </a:r>
          </a:p>
          <a:p>
            <a:pPr lvl="1"/>
            <a:r>
              <a:rPr lang="en-US" altLang="en-US" sz="2000" dirty="0"/>
              <a:t>They have funds for a 2% down payment + inspections + appraisal</a:t>
            </a:r>
          </a:p>
          <a:p>
            <a:pPr lvl="1"/>
            <a:r>
              <a:rPr lang="en-US" altLang="en-US" sz="2000" dirty="0"/>
              <a:t>They don’t have any accounts in collections</a:t>
            </a:r>
          </a:p>
          <a:p>
            <a:pPr marL="0" indent="0">
              <a:buNone/>
            </a:pPr>
            <a:r>
              <a:rPr lang="en-US" altLang="en-US" sz="2000" dirty="0"/>
              <a:t>3. With the Town’s application, the buyer and all adult members of the household will be asked for: </a:t>
            </a:r>
          </a:p>
          <a:p>
            <a:pPr lvl="1"/>
            <a:r>
              <a:rPr lang="en-US" altLang="en-US" sz="2000" dirty="0"/>
              <a:t>3 months of all bank statements, including </a:t>
            </a:r>
            <a:r>
              <a:rPr lang="en-US" altLang="en-US" sz="2000" dirty="0" err="1"/>
              <a:t>CashApp</a:t>
            </a:r>
            <a:r>
              <a:rPr lang="en-US" altLang="en-US" sz="2000" dirty="0"/>
              <a:t>, Venmo, </a:t>
            </a:r>
            <a:r>
              <a:rPr lang="en-US" altLang="en-US" sz="2000" dirty="0" err="1"/>
              <a:t>Paypal</a:t>
            </a:r>
            <a:r>
              <a:rPr lang="en-US" altLang="en-US" sz="2000" dirty="0"/>
              <a:t>, Apple Cash etc. </a:t>
            </a:r>
          </a:p>
          <a:p>
            <a:pPr lvl="1"/>
            <a:r>
              <a:rPr lang="en-US" altLang="en-US" sz="2000" dirty="0"/>
              <a:t>3 months of paystubs, </a:t>
            </a:r>
          </a:p>
          <a:p>
            <a:pPr lvl="1"/>
            <a:r>
              <a:rPr lang="en-US" altLang="en-US" sz="2000" dirty="0"/>
              <a:t>3-years of tax returns, with W2s and 1099s</a:t>
            </a:r>
          </a:p>
          <a:p>
            <a:pPr lvl="1"/>
            <a:r>
              <a:rPr lang="en-US" altLang="en-US" sz="2000" dirty="0"/>
              <a:t>Current statement from all investment and retirement accounts, </a:t>
            </a:r>
          </a:p>
          <a:p>
            <a:pPr lvl="1"/>
            <a:r>
              <a:rPr lang="en-US" altLang="en-US" sz="2000" dirty="0"/>
              <a:t>Explanation of all cash deposits</a:t>
            </a:r>
          </a:p>
        </p:txBody>
      </p:sp>
      <p:sp>
        <p:nvSpPr>
          <p:cNvPr id="68" name="Slide Number Placeholder 67">
            <a:extLst>
              <a:ext uri="{FF2B5EF4-FFF2-40B4-BE49-F238E27FC236}">
                <a16:creationId xmlns:a16="http://schemas.microsoft.com/office/drawing/2014/main" id="{CD077216-5726-3454-0B74-E34572D1E097}"/>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18</a:t>
            </a:fld>
            <a:endParaRPr lang="en-US" dirty="0"/>
          </a:p>
        </p:txBody>
      </p:sp>
    </p:spTree>
    <p:extLst>
      <p:ext uri="{BB962C8B-B14F-4D97-AF65-F5344CB8AC3E}">
        <p14:creationId xmlns:p14="http://schemas.microsoft.com/office/powerpoint/2010/main" val="1711186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A5D06-C396-D29C-2401-763977A6E7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54C6E9-DC42-03F6-C793-D7B9C88504BF}"/>
              </a:ext>
            </a:extLst>
          </p:cNvPr>
          <p:cNvSpPr>
            <a:spLocks noGrp="1"/>
          </p:cNvSpPr>
          <p:nvPr>
            <p:ph type="title"/>
          </p:nvPr>
        </p:nvSpPr>
        <p:spPr>
          <a:xfrm>
            <a:off x="234991" y="0"/>
            <a:ext cx="9953308" cy="687842"/>
          </a:xfrm>
        </p:spPr>
        <p:txBody>
          <a:bodyPr/>
          <a:lstStyle/>
          <a:p>
            <a:r>
              <a:rPr lang="en-US" b="1" dirty="0"/>
              <a:t>Important things to remember</a:t>
            </a:r>
          </a:p>
        </p:txBody>
      </p:sp>
      <p:sp>
        <p:nvSpPr>
          <p:cNvPr id="36" name="Content Placeholder 35">
            <a:extLst>
              <a:ext uri="{FF2B5EF4-FFF2-40B4-BE49-F238E27FC236}">
                <a16:creationId xmlns:a16="http://schemas.microsoft.com/office/drawing/2014/main" id="{393812DC-30D1-8CBC-876C-3AEE6FF1BDEE}"/>
              </a:ext>
            </a:extLst>
          </p:cNvPr>
          <p:cNvSpPr>
            <a:spLocks noGrp="1"/>
          </p:cNvSpPr>
          <p:nvPr>
            <p:ph sz="half" idx="15"/>
          </p:nvPr>
        </p:nvSpPr>
        <p:spPr>
          <a:xfrm>
            <a:off x="234991" y="732293"/>
            <a:ext cx="11652209" cy="5388287"/>
          </a:xfrm>
        </p:spPr>
        <p:txBody>
          <a:bodyPr>
            <a:noAutofit/>
          </a:bodyPr>
          <a:lstStyle/>
          <a:p>
            <a:pPr>
              <a:buFont typeface="Arial" panose="020B0604020202020204" pitchFamily="34" charset="0"/>
              <a:buChar char="•"/>
            </a:pPr>
            <a:r>
              <a:rPr lang="en-US" altLang="en-US" sz="2400" dirty="0"/>
              <a:t>Buyer must contribute 2% towards purchase. Seller credit does not count. POCs do not count except Fair Plan upfront premium.</a:t>
            </a:r>
          </a:p>
          <a:p>
            <a:pPr>
              <a:buFont typeface="Arial" panose="020B0604020202020204" pitchFamily="34" charset="0"/>
              <a:buChar char="•"/>
            </a:pPr>
            <a:r>
              <a:rPr lang="en-US" altLang="en-US" sz="2400" dirty="0"/>
              <a:t>Purchase price limit changes</a:t>
            </a:r>
            <a:r>
              <a:rPr lang="en-US" altLang="en-US" sz="2400" i="1" dirty="0"/>
              <a:t>.</a:t>
            </a:r>
          </a:p>
          <a:p>
            <a:pPr>
              <a:buFont typeface="Arial" panose="020B0604020202020204" pitchFamily="34" charset="0"/>
              <a:buChar char="•"/>
            </a:pPr>
            <a:r>
              <a:rPr lang="en-US" altLang="en-US" sz="2400" dirty="0"/>
              <a:t>Buyer may not payoff other debts through escrow.</a:t>
            </a:r>
          </a:p>
          <a:p>
            <a:pPr>
              <a:buFont typeface="Arial" panose="020B0604020202020204" pitchFamily="34" charset="0"/>
              <a:buChar char="•"/>
            </a:pPr>
            <a:r>
              <a:rPr lang="en-US" altLang="en-US" sz="2400" dirty="0"/>
              <a:t>The Town does not gross up non-taxable income without the buyer meeting specific criteria.</a:t>
            </a:r>
          </a:p>
          <a:p>
            <a:pPr>
              <a:buFont typeface="Arial" panose="020B0604020202020204" pitchFamily="34" charset="0"/>
              <a:buChar char="•"/>
            </a:pPr>
            <a:r>
              <a:rPr lang="en-US" altLang="en-US" sz="2400" dirty="0"/>
              <a:t>The Town has to count the income from all adults in the household, not just the applicant. </a:t>
            </a:r>
          </a:p>
          <a:p>
            <a:pPr>
              <a:buFont typeface="Arial" panose="020B0604020202020204" pitchFamily="34" charset="0"/>
              <a:buChar char="•"/>
            </a:pPr>
            <a:r>
              <a:rPr lang="en-US" altLang="en-US" sz="2400" dirty="0"/>
              <a:t>Receipt of </a:t>
            </a:r>
            <a:r>
              <a:rPr lang="en-US" altLang="en-US" sz="2400" b="1" i="1" dirty="0"/>
              <a:t>signed</a:t>
            </a:r>
            <a:r>
              <a:rPr lang="en-US" altLang="en-US" sz="2400" dirty="0"/>
              <a:t> 1003 and 1008, and insurance certificate with Town of Paradise as additional insured are conditions of funding.</a:t>
            </a:r>
          </a:p>
          <a:p>
            <a:pPr>
              <a:buFont typeface="Arial" panose="020B0604020202020204" pitchFamily="34" charset="0"/>
              <a:buChar char="•"/>
            </a:pPr>
            <a:r>
              <a:rPr lang="en-US" altLang="en-US" sz="2400" dirty="0"/>
              <a:t>Principal loan amounts are never forgiven.</a:t>
            </a:r>
          </a:p>
          <a:p>
            <a:pPr>
              <a:buFont typeface="Arial" panose="020B0604020202020204" pitchFamily="34" charset="0"/>
              <a:buChar char="•"/>
            </a:pPr>
            <a:r>
              <a:rPr lang="en-US" altLang="en-US" sz="2400" dirty="0"/>
              <a:t>Housing staff is here to answer program questions – especially weird ones!</a:t>
            </a:r>
          </a:p>
          <a:p>
            <a:pPr>
              <a:lnSpc>
                <a:spcPct val="80000"/>
              </a:lnSpc>
              <a:defRPr/>
            </a:pPr>
            <a:endParaRPr lang="en-US" altLang="en-US" sz="2400" dirty="0"/>
          </a:p>
          <a:p>
            <a:pPr>
              <a:lnSpc>
                <a:spcPct val="80000"/>
              </a:lnSpc>
              <a:defRPr/>
            </a:pPr>
            <a:endParaRPr lang="en-US" altLang="en-US" dirty="0"/>
          </a:p>
          <a:p>
            <a:pPr marL="82550" indent="0">
              <a:lnSpc>
                <a:spcPct val="80000"/>
              </a:lnSpc>
              <a:buNone/>
              <a:defRPr/>
            </a:pPr>
            <a:endParaRPr lang="en-US" altLang="en-US" dirty="0"/>
          </a:p>
          <a:p>
            <a:pPr>
              <a:lnSpc>
                <a:spcPct val="80000"/>
              </a:lnSpc>
              <a:buNone/>
              <a:defRPr/>
            </a:pPr>
            <a:endParaRPr lang="en-US" altLang="en-US" b="1" dirty="0"/>
          </a:p>
          <a:p>
            <a:pPr lvl="1">
              <a:lnSpc>
                <a:spcPct val="80000"/>
              </a:lnSpc>
              <a:buNone/>
              <a:defRPr/>
            </a:pPr>
            <a:endParaRPr lang="en-US" altLang="en-US" dirty="0"/>
          </a:p>
        </p:txBody>
      </p:sp>
      <p:sp>
        <p:nvSpPr>
          <p:cNvPr id="68" name="Slide Number Placeholder 67">
            <a:extLst>
              <a:ext uri="{FF2B5EF4-FFF2-40B4-BE49-F238E27FC236}">
                <a16:creationId xmlns:a16="http://schemas.microsoft.com/office/drawing/2014/main" id="{F9CDCBF8-6182-D9A0-BB44-3F6115569FD3}"/>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19</a:t>
            </a:fld>
            <a:endParaRPr lang="en-US" dirty="0"/>
          </a:p>
        </p:txBody>
      </p:sp>
    </p:spTree>
    <p:extLst>
      <p:ext uri="{BB962C8B-B14F-4D97-AF65-F5344CB8AC3E}">
        <p14:creationId xmlns:p14="http://schemas.microsoft.com/office/powerpoint/2010/main" val="1304876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754626" y="251616"/>
            <a:ext cx="3474474" cy="1325563"/>
          </a:xfrm>
        </p:spPr>
        <p:txBody>
          <a:bodyPr/>
          <a:lstStyle/>
          <a:p>
            <a:r>
              <a:rPr lang="en-US" dirty="0"/>
              <a:t>Business &amp; Housing Staff</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265470" y="1794206"/>
            <a:ext cx="8030805" cy="4435144"/>
          </a:xfrm>
          <a:solidFill>
            <a:schemeClr val="tx1">
              <a:lumMod val="75000"/>
              <a:lumOff val="25000"/>
            </a:schemeClr>
          </a:solidFill>
          <a:effectLst>
            <a:softEdge rad="31750"/>
          </a:effectLst>
        </p:spPr>
        <p:txBody>
          <a:bodyPr>
            <a:normAutofit/>
          </a:bodyPr>
          <a:lstStyle/>
          <a:p>
            <a:pPr lvl="1">
              <a:lnSpc>
                <a:spcPct val="100000"/>
              </a:lnSpc>
            </a:pPr>
            <a:r>
              <a:rPr lang="en-US" altLang="en-US" sz="2000" dirty="0"/>
              <a:t>Colette Curtis, Economic Development &amp; Housing Director (x112) (ccurtis@townofparadise.com)</a:t>
            </a:r>
          </a:p>
          <a:p>
            <a:pPr lvl="1">
              <a:lnSpc>
                <a:spcPct val="100000"/>
              </a:lnSpc>
            </a:pPr>
            <a:endParaRPr lang="en-US" altLang="en-US" sz="2000" dirty="0"/>
          </a:p>
          <a:p>
            <a:pPr lvl="1">
              <a:lnSpc>
                <a:spcPct val="100000"/>
              </a:lnSpc>
            </a:pPr>
            <a:r>
              <a:rPr lang="en-US" altLang="en-US" sz="2000" dirty="0"/>
              <a:t>Nadia Alekseev, Housing Manager (x126) (nalekseev@townofparadise.com)</a:t>
            </a:r>
          </a:p>
          <a:p>
            <a:pPr lvl="1">
              <a:lnSpc>
                <a:spcPct val="100000"/>
              </a:lnSpc>
            </a:pPr>
            <a:endParaRPr lang="en-US" altLang="en-US" sz="2000" dirty="0"/>
          </a:p>
          <a:p>
            <a:pPr lvl="1">
              <a:lnSpc>
                <a:spcPct val="100000"/>
              </a:lnSpc>
            </a:pPr>
            <a:r>
              <a:rPr lang="en-US" altLang="en-US" sz="2000" dirty="0"/>
              <a:t>Sarah Richter, Housing Program Coordinator (x130) (srichter@townofparadise.com)</a:t>
            </a:r>
          </a:p>
          <a:p>
            <a:pPr lvl="1">
              <a:lnSpc>
                <a:spcPct val="100000"/>
              </a:lnSpc>
            </a:pPr>
            <a:endParaRPr lang="en-US" altLang="en-US" sz="2000" dirty="0"/>
          </a:p>
          <a:p>
            <a:pPr lvl="1">
              <a:lnSpc>
                <a:spcPct val="100000"/>
              </a:lnSpc>
            </a:pPr>
            <a:r>
              <a:rPr lang="en-US" altLang="en-US" sz="2000" dirty="0"/>
              <a:t>Brianna Ray, Office Assistant (x179) </a:t>
            </a:r>
            <a:br>
              <a:rPr lang="en-US" altLang="en-US" sz="2000" dirty="0"/>
            </a:br>
            <a:r>
              <a:rPr lang="en-US" altLang="en-US" sz="2000" dirty="0"/>
              <a:t>(bray@townofparadise.com)</a:t>
            </a:r>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3B107-2E1B-6854-B1C8-8646741EF9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DB789D-6293-18F2-29F1-0CB753909CBE}"/>
              </a:ext>
            </a:extLst>
          </p:cNvPr>
          <p:cNvSpPr>
            <a:spLocks noGrp="1"/>
          </p:cNvSpPr>
          <p:nvPr>
            <p:ph type="title"/>
          </p:nvPr>
        </p:nvSpPr>
        <p:spPr>
          <a:xfrm>
            <a:off x="882446" y="334096"/>
            <a:ext cx="3247662" cy="1283518"/>
          </a:xfrm>
        </p:spPr>
        <p:txBody>
          <a:bodyPr>
            <a:normAutofit/>
          </a:bodyPr>
          <a:lstStyle/>
          <a:p>
            <a:r>
              <a:rPr lang="en-US" b="1" dirty="0">
                <a:latin typeface="+mn-lt"/>
              </a:rPr>
              <a:t>resources</a:t>
            </a:r>
          </a:p>
        </p:txBody>
      </p:sp>
      <p:sp>
        <p:nvSpPr>
          <p:cNvPr id="6" name="Text Placeholder 5">
            <a:extLst>
              <a:ext uri="{FF2B5EF4-FFF2-40B4-BE49-F238E27FC236}">
                <a16:creationId xmlns:a16="http://schemas.microsoft.com/office/drawing/2014/main" id="{F467E877-9E57-47AD-9BA8-F6CDE1D171A4}"/>
              </a:ext>
            </a:extLst>
          </p:cNvPr>
          <p:cNvSpPr>
            <a:spLocks noGrp="1"/>
          </p:cNvSpPr>
          <p:nvPr>
            <p:ph sz="half" idx="16"/>
          </p:nvPr>
        </p:nvSpPr>
        <p:spPr>
          <a:xfrm>
            <a:off x="882446" y="1554008"/>
            <a:ext cx="10316224" cy="1056457"/>
          </a:xfrm>
        </p:spPr>
        <p:txBody>
          <a:bodyPr>
            <a:normAutofit/>
          </a:bodyPr>
          <a:lstStyle/>
          <a:p>
            <a:r>
              <a:rPr lang="en-US" altLang="en-US" sz="2400" dirty="0"/>
              <a:t>Town of Paradise website:</a:t>
            </a:r>
          </a:p>
          <a:p>
            <a:r>
              <a:rPr lang="en-US" altLang="en-US" sz="2400" dirty="0"/>
              <a:t>https://www.townofparadise.com/housing</a:t>
            </a:r>
          </a:p>
        </p:txBody>
      </p:sp>
      <p:sp>
        <p:nvSpPr>
          <p:cNvPr id="5" name="Slide Number Placeholder 4">
            <a:extLst>
              <a:ext uri="{FF2B5EF4-FFF2-40B4-BE49-F238E27FC236}">
                <a16:creationId xmlns:a16="http://schemas.microsoft.com/office/drawing/2014/main" id="{E1AE5C14-6D1D-0555-EE47-A7932FDB0E48}"/>
              </a:ext>
            </a:extLst>
          </p:cNvPr>
          <p:cNvSpPr>
            <a:spLocks noGrp="1"/>
          </p:cNvSpPr>
          <p:nvPr>
            <p:ph type="sldNum" sz="quarter" idx="12"/>
          </p:nvPr>
        </p:nvSpPr>
        <p:spPr>
          <a:xfrm>
            <a:off x="10373350" y="6356349"/>
            <a:ext cx="987552" cy="365125"/>
          </a:xfrm>
        </p:spPr>
        <p:txBody>
          <a:bodyPr/>
          <a:lstStyle/>
          <a:p>
            <a:fld id="{A49DFD55-3C28-40EF-9E31-A92D2E4017FF}" type="slidenum">
              <a:rPr lang="en-US" sz="2400" smtClean="0"/>
              <a:pPr/>
              <a:t>20</a:t>
            </a:fld>
            <a:endParaRPr lang="en-US" sz="2400" dirty="0"/>
          </a:p>
        </p:txBody>
      </p:sp>
      <p:sp>
        <p:nvSpPr>
          <p:cNvPr id="4" name="TextBox 3">
            <a:extLst>
              <a:ext uri="{FF2B5EF4-FFF2-40B4-BE49-F238E27FC236}">
                <a16:creationId xmlns:a16="http://schemas.microsoft.com/office/drawing/2014/main" id="{A870E78A-5315-94F8-62C0-8FCEAFFAED09}"/>
              </a:ext>
            </a:extLst>
          </p:cNvPr>
          <p:cNvSpPr txBox="1"/>
          <p:nvPr/>
        </p:nvSpPr>
        <p:spPr>
          <a:xfrm>
            <a:off x="882446" y="2837526"/>
            <a:ext cx="10191573" cy="830997"/>
          </a:xfrm>
          <a:prstGeom prst="rect">
            <a:avLst/>
          </a:prstGeom>
          <a:noFill/>
        </p:spPr>
        <p:txBody>
          <a:bodyPr wrap="none" rtlCol="0">
            <a:spAutoFit/>
          </a:bodyPr>
          <a:lstStyle/>
          <a:p>
            <a:r>
              <a:rPr lang="en-US" sz="2400" dirty="0"/>
              <a:t>HCD Website (for income and value limits):</a:t>
            </a:r>
          </a:p>
          <a:p>
            <a:r>
              <a:rPr lang="en-US" sz="2400" dirty="0"/>
              <a:t>https://www.hcd.ca.gov/funding/income-limits/state-federal-income-limits</a:t>
            </a:r>
          </a:p>
        </p:txBody>
      </p:sp>
      <p:sp>
        <p:nvSpPr>
          <p:cNvPr id="7" name="TextBox 6">
            <a:extLst>
              <a:ext uri="{FF2B5EF4-FFF2-40B4-BE49-F238E27FC236}">
                <a16:creationId xmlns:a16="http://schemas.microsoft.com/office/drawing/2014/main" id="{34B5A0E4-49D2-E11A-84CC-EA9D5F13065F}"/>
              </a:ext>
            </a:extLst>
          </p:cNvPr>
          <p:cNvSpPr txBox="1"/>
          <p:nvPr/>
        </p:nvSpPr>
        <p:spPr>
          <a:xfrm>
            <a:off x="882446" y="4067908"/>
            <a:ext cx="8938857" cy="1200329"/>
          </a:xfrm>
          <a:prstGeom prst="rect">
            <a:avLst/>
          </a:prstGeom>
          <a:noFill/>
        </p:spPr>
        <p:txBody>
          <a:bodyPr wrap="none" rtlCol="0">
            <a:spAutoFit/>
          </a:bodyPr>
          <a:lstStyle/>
          <a:p>
            <a:r>
              <a:rPr lang="en-US" sz="2400" dirty="0"/>
              <a:t>Code of Federal Regulations</a:t>
            </a:r>
          </a:p>
          <a:p>
            <a:r>
              <a:rPr lang="en-US" sz="2400" dirty="0"/>
              <a:t>(Income rules) </a:t>
            </a:r>
            <a:r>
              <a:rPr lang="en-US" sz="2400" dirty="0">
                <a:hlinkClick r:id="rId3"/>
              </a:rPr>
              <a:t>https://www.ecfr.gov/current/title-24/section-5.609</a:t>
            </a:r>
            <a:endParaRPr lang="en-US" sz="2400" dirty="0"/>
          </a:p>
          <a:p>
            <a:r>
              <a:rPr lang="en-US" sz="2400" dirty="0"/>
              <a:t>(Asset rules) https://www.ecfr.gov/current/title-24/section-5.603</a:t>
            </a:r>
          </a:p>
        </p:txBody>
      </p:sp>
    </p:spTree>
    <p:extLst>
      <p:ext uri="{BB962C8B-B14F-4D97-AF65-F5344CB8AC3E}">
        <p14:creationId xmlns:p14="http://schemas.microsoft.com/office/powerpoint/2010/main" val="1901805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E5FEE2D-79E5-4C1D-8BF7-EE619CA7039A}"/>
              </a:ext>
            </a:extLst>
          </p:cNvPr>
          <p:cNvSpPr>
            <a:spLocks noGrp="1"/>
          </p:cNvSpPr>
          <p:nvPr>
            <p:ph type="title"/>
          </p:nvPr>
        </p:nvSpPr>
        <p:spPr>
          <a:xfrm>
            <a:off x="838200" y="353550"/>
            <a:ext cx="10515600" cy="1325563"/>
          </a:xfrm>
        </p:spPr>
        <p:txBody>
          <a:bodyPr anchor="b"/>
          <a:lstStyle/>
          <a:p>
            <a:r>
              <a:rPr lang="en-US" dirty="0"/>
              <a:t>contacts</a:t>
            </a:r>
          </a:p>
        </p:txBody>
      </p:sp>
      <p:sp>
        <p:nvSpPr>
          <p:cNvPr id="5" name="Slide Number Placeholder 5">
            <a:extLst>
              <a:ext uri="{FF2B5EF4-FFF2-40B4-BE49-F238E27FC236}">
                <a16:creationId xmlns:a16="http://schemas.microsoft.com/office/drawing/2014/main" id="{4832B776-E386-1CF9-CC8F-2D2FF3EA706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21</a:t>
            </a:fld>
            <a:endParaRPr lang="en-US" dirty="0"/>
          </a:p>
        </p:txBody>
      </p:sp>
      <p:sp>
        <p:nvSpPr>
          <p:cNvPr id="4" name="TextBox 3">
            <a:extLst>
              <a:ext uri="{FF2B5EF4-FFF2-40B4-BE49-F238E27FC236}">
                <a16:creationId xmlns:a16="http://schemas.microsoft.com/office/drawing/2014/main" id="{0F9AF843-5668-5803-A303-D95EDFC90117}"/>
              </a:ext>
            </a:extLst>
          </p:cNvPr>
          <p:cNvSpPr txBox="1"/>
          <p:nvPr/>
        </p:nvSpPr>
        <p:spPr>
          <a:xfrm>
            <a:off x="1047136" y="1858297"/>
            <a:ext cx="9326214" cy="1846659"/>
          </a:xfrm>
          <a:prstGeom prst="rect">
            <a:avLst/>
          </a:prstGeom>
          <a:noFill/>
        </p:spPr>
        <p:txBody>
          <a:bodyPr wrap="square" rtlCol="0">
            <a:spAutoFit/>
          </a:bodyPr>
          <a:lstStyle/>
          <a:p>
            <a:pPr marL="342900" indent="-342900">
              <a:buFont typeface="Arial" panose="020B0604020202020204" pitchFamily="34" charset="0"/>
              <a:buChar char="•"/>
            </a:pPr>
            <a:r>
              <a:rPr lang="en-US" altLang="en-US" sz="2400" dirty="0"/>
              <a:t>E-mail: </a:t>
            </a:r>
            <a:r>
              <a:rPr lang="en-US" altLang="en-US" sz="2400" u="sng" dirty="0">
                <a:solidFill>
                  <a:srgbClr val="0070C0"/>
                </a:solidFill>
              </a:rPr>
              <a:t>housing@townofparadise.com  </a:t>
            </a:r>
            <a:endParaRPr lang="en-US" altLang="en-US" sz="2400" dirty="0"/>
          </a:p>
          <a:p>
            <a:pPr marL="342900" indent="-342900">
              <a:buFont typeface="Arial" panose="020B0604020202020204" pitchFamily="34" charset="0"/>
              <a:buChar char="•"/>
            </a:pPr>
            <a:r>
              <a:rPr lang="en-US" altLang="en-US" sz="2400" dirty="0"/>
              <a:t>On the phone:  Housing Department at 872-6291x122</a:t>
            </a:r>
          </a:p>
          <a:p>
            <a:pPr marL="342900" indent="-342900">
              <a:buFont typeface="Arial" panose="020B0604020202020204" pitchFamily="34" charset="0"/>
              <a:buChar char="•"/>
            </a:pPr>
            <a:r>
              <a:rPr lang="en-US" altLang="en-US" sz="2400" dirty="0"/>
              <a:t>In-person:  Town Hall, 5555 Skyway,  Business &amp; Housing</a:t>
            </a:r>
          </a:p>
          <a:p>
            <a:pPr marL="342900" indent="-342900">
              <a:buFont typeface="Arial" panose="020B0604020202020204" pitchFamily="34" charset="0"/>
              <a:buChar char="•"/>
            </a:pPr>
            <a:r>
              <a:rPr lang="en-US" altLang="en-US" sz="2400" dirty="0"/>
              <a:t>Via fax: (530)871-2263 (dedicated for Housing)</a:t>
            </a:r>
          </a:p>
          <a:p>
            <a:endParaRPr lang="en-US" dirty="0"/>
          </a:p>
        </p:txBody>
      </p:sp>
    </p:spTree>
    <p:extLst>
      <p:ext uri="{BB962C8B-B14F-4D97-AF65-F5344CB8AC3E}">
        <p14:creationId xmlns:p14="http://schemas.microsoft.com/office/powerpoint/2010/main" val="2791821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97BE-403B-122E-90D1-2788978A0B6F}"/>
              </a:ext>
            </a:extLst>
          </p:cNvPr>
          <p:cNvSpPr>
            <a:spLocks noGrp="1"/>
          </p:cNvSpPr>
          <p:nvPr>
            <p:ph type="ctrTitle"/>
          </p:nvPr>
        </p:nvSpPr>
        <p:spPr>
          <a:xfrm>
            <a:off x="6991350" y="406400"/>
            <a:ext cx="4179570" cy="3457971"/>
          </a:xfrm>
        </p:spPr>
        <p:txBody>
          <a:bodyPr/>
          <a:lstStyle/>
          <a:p>
            <a:r>
              <a:rPr lang="en-US" dirty="0"/>
              <a:t>Other  program REQUIREMENTS</a:t>
            </a:r>
          </a:p>
        </p:txBody>
      </p:sp>
    </p:spTree>
    <p:extLst>
      <p:ext uri="{BB962C8B-B14F-4D97-AF65-F5344CB8AC3E}">
        <p14:creationId xmlns:p14="http://schemas.microsoft.com/office/powerpoint/2010/main" val="334696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1055C-5E33-5D21-2A6E-21827FA88ED3}"/>
              </a:ext>
            </a:extLst>
          </p:cNvPr>
          <p:cNvSpPr>
            <a:spLocks noGrp="1"/>
          </p:cNvSpPr>
          <p:nvPr>
            <p:ph type="title"/>
          </p:nvPr>
        </p:nvSpPr>
        <p:spPr>
          <a:xfrm>
            <a:off x="882446" y="334096"/>
            <a:ext cx="3247662" cy="1283518"/>
          </a:xfrm>
        </p:spPr>
        <p:txBody>
          <a:bodyPr>
            <a:normAutofit/>
          </a:bodyPr>
          <a:lstStyle/>
          <a:p>
            <a:r>
              <a:rPr lang="en-US" dirty="0"/>
              <a:t>Primary loan</a:t>
            </a:r>
          </a:p>
        </p:txBody>
      </p:sp>
      <p:sp>
        <p:nvSpPr>
          <p:cNvPr id="6" name="Text Placeholder 5">
            <a:extLst>
              <a:ext uri="{FF2B5EF4-FFF2-40B4-BE49-F238E27FC236}">
                <a16:creationId xmlns:a16="http://schemas.microsoft.com/office/drawing/2014/main" id="{B587B122-1579-FDB8-443B-F05E622163C3}"/>
              </a:ext>
            </a:extLst>
          </p:cNvPr>
          <p:cNvSpPr>
            <a:spLocks noGrp="1"/>
          </p:cNvSpPr>
          <p:nvPr>
            <p:ph sz="half" idx="16"/>
          </p:nvPr>
        </p:nvSpPr>
        <p:spPr>
          <a:xfrm>
            <a:off x="882446" y="1147721"/>
            <a:ext cx="10316224" cy="3749984"/>
          </a:xfrm>
        </p:spPr>
        <p:txBody>
          <a:bodyPr>
            <a:normAutofit/>
          </a:bodyPr>
          <a:lstStyle/>
          <a:p>
            <a:r>
              <a:rPr lang="en-US" sz="2400" dirty="0"/>
              <a:t>Borrowers must have a first loan that meets these requirements:</a:t>
            </a:r>
          </a:p>
          <a:p>
            <a:pPr marL="457200" indent="-457200">
              <a:buAutoNum type="arabicPeriod"/>
            </a:pPr>
            <a:r>
              <a:rPr lang="en-US" sz="2400" dirty="0"/>
              <a:t>Fully amortized, all due and payable, in no fewer than 30 years.</a:t>
            </a:r>
          </a:p>
          <a:p>
            <a:pPr marL="457200" indent="-457200">
              <a:buAutoNum type="arabicPeriod"/>
            </a:pPr>
            <a:r>
              <a:rPr lang="en-US" sz="2400" dirty="0"/>
              <a:t>Fixed interest rate that is no more than 1% greater than the Freddie Mac 30-yr fixed rate mortgage rate (https://www.freddiemac.com/pmms).</a:t>
            </a:r>
          </a:p>
        </p:txBody>
      </p:sp>
      <p:sp>
        <p:nvSpPr>
          <p:cNvPr id="5" name="Slide Number Placeholder 4">
            <a:extLst>
              <a:ext uri="{FF2B5EF4-FFF2-40B4-BE49-F238E27FC236}">
                <a16:creationId xmlns:a16="http://schemas.microsoft.com/office/drawing/2014/main" id="{E74B0ADB-527F-A58C-9372-D8502ED6F91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23</a:t>
            </a:fld>
            <a:endParaRPr lang="en-US" dirty="0"/>
          </a:p>
        </p:txBody>
      </p:sp>
      <p:pic>
        <p:nvPicPr>
          <p:cNvPr id="8" name="Picture 7">
            <a:extLst>
              <a:ext uri="{FF2B5EF4-FFF2-40B4-BE49-F238E27FC236}">
                <a16:creationId xmlns:a16="http://schemas.microsoft.com/office/drawing/2014/main" id="{7C7BF6F2-A31C-14DE-2526-E6BAAE941CF2}"/>
              </a:ext>
            </a:extLst>
          </p:cNvPr>
          <p:cNvPicPr>
            <a:picLocks noChangeAspect="1"/>
          </p:cNvPicPr>
          <p:nvPr/>
        </p:nvPicPr>
        <p:blipFill>
          <a:blip r:embed="rId3"/>
          <a:stretch>
            <a:fillRect/>
          </a:stretch>
        </p:blipFill>
        <p:spPr>
          <a:xfrm>
            <a:off x="6572366" y="3439061"/>
            <a:ext cx="4788536" cy="2917288"/>
          </a:xfrm>
          <a:prstGeom prst="rect">
            <a:avLst/>
          </a:prstGeom>
        </p:spPr>
      </p:pic>
      <p:sp>
        <p:nvSpPr>
          <p:cNvPr id="9" name="TextBox 8">
            <a:extLst>
              <a:ext uri="{FF2B5EF4-FFF2-40B4-BE49-F238E27FC236}">
                <a16:creationId xmlns:a16="http://schemas.microsoft.com/office/drawing/2014/main" id="{E5ACC90E-3E68-3EAC-DEE4-6140F96FD8A7}"/>
              </a:ext>
            </a:extLst>
          </p:cNvPr>
          <p:cNvSpPr txBox="1"/>
          <p:nvPr/>
        </p:nvSpPr>
        <p:spPr>
          <a:xfrm>
            <a:off x="882446" y="3229970"/>
            <a:ext cx="5689920" cy="2308324"/>
          </a:xfrm>
          <a:prstGeom prst="rect">
            <a:avLst/>
          </a:prstGeom>
          <a:noFill/>
        </p:spPr>
        <p:txBody>
          <a:bodyPr wrap="square" rtlCol="0">
            <a:spAutoFit/>
          </a:bodyPr>
          <a:lstStyle/>
          <a:p>
            <a:r>
              <a:rPr lang="en-US" sz="2400" dirty="0"/>
              <a:t>      	Temporary rate buy downs are not           	permitted.</a:t>
            </a:r>
          </a:p>
          <a:p>
            <a:r>
              <a:rPr lang="en-US" sz="2400" dirty="0"/>
              <a:t>3. Impound accounts are required.</a:t>
            </a:r>
          </a:p>
          <a:p>
            <a:r>
              <a:rPr lang="en-US" sz="2400" dirty="0"/>
              <a:t>4. The first loan can be USDA, FHA, VA,     CalHFA, etc., or conventional.</a:t>
            </a:r>
          </a:p>
          <a:p>
            <a:r>
              <a:rPr lang="en-US" sz="2400" dirty="0"/>
              <a:t>5. Private notes are not permissible.</a:t>
            </a:r>
          </a:p>
        </p:txBody>
      </p:sp>
    </p:spTree>
    <p:extLst>
      <p:ext uri="{BB962C8B-B14F-4D97-AF65-F5344CB8AC3E}">
        <p14:creationId xmlns:p14="http://schemas.microsoft.com/office/powerpoint/2010/main" val="1658164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9140014-73D5-419B-8867-972BB18D52D4}"/>
              </a:ext>
            </a:extLst>
          </p:cNvPr>
          <p:cNvSpPr>
            <a:spLocks noGrp="1"/>
          </p:cNvSpPr>
          <p:nvPr>
            <p:ph type="title"/>
          </p:nvPr>
        </p:nvSpPr>
        <p:spPr>
          <a:xfrm>
            <a:off x="838200" y="337193"/>
            <a:ext cx="5655197" cy="577208"/>
          </a:xfrm>
        </p:spPr>
        <p:txBody>
          <a:bodyPr anchor="b"/>
          <a:lstStyle/>
          <a:p>
            <a:r>
              <a:rPr lang="en-US" dirty="0"/>
              <a:t>Calculating ratios</a:t>
            </a:r>
          </a:p>
        </p:txBody>
      </p:sp>
      <p:sp>
        <p:nvSpPr>
          <p:cNvPr id="6" name="Text Placeholder 5">
            <a:extLst>
              <a:ext uri="{FF2B5EF4-FFF2-40B4-BE49-F238E27FC236}">
                <a16:creationId xmlns:a16="http://schemas.microsoft.com/office/drawing/2014/main" id="{D2E1CF79-4FDC-8CAF-CC16-E309A2C49758}"/>
              </a:ext>
            </a:extLst>
          </p:cNvPr>
          <p:cNvSpPr>
            <a:spLocks noGrp="1"/>
          </p:cNvSpPr>
          <p:nvPr>
            <p:ph type="body" idx="1"/>
          </p:nvPr>
        </p:nvSpPr>
        <p:spPr>
          <a:xfrm>
            <a:off x="759625" y="1360798"/>
            <a:ext cx="5733772" cy="448990"/>
          </a:xfrm>
        </p:spPr>
        <p:txBody>
          <a:bodyPr/>
          <a:lstStyle/>
          <a:p>
            <a:r>
              <a:rPr lang="en-US" sz="2400" dirty="0"/>
              <a:t>Example Household: Sarah Smith</a:t>
            </a:r>
          </a:p>
        </p:txBody>
      </p:sp>
      <p:sp>
        <p:nvSpPr>
          <p:cNvPr id="20" name="Content Placeholder 3">
            <a:extLst>
              <a:ext uri="{FF2B5EF4-FFF2-40B4-BE49-F238E27FC236}">
                <a16:creationId xmlns:a16="http://schemas.microsoft.com/office/drawing/2014/main" id="{33D8731E-4977-402E-8BFD-895B4D0544CC}"/>
              </a:ext>
            </a:extLst>
          </p:cNvPr>
          <p:cNvSpPr>
            <a:spLocks noGrp="1"/>
          </p:cNvSpPr>
          <p:nvPr>
            <p:ph sz="half" idx="2"/>
          </p:nvPr>
        </p:nvSpPr>
        <p:spPr>
          <a:xfrm>
            <a:off x="798912" y="2015480"/>
            <a:ext cx="4958738" cy="3146455"/>
          </a:xfrm>
        </p:spPr>
        <p:txBody>
          <a:bodyPr>
            <a:noAutofit/>
          </a:bodyPr>
          <a:lstStyle/>
          <a:p>
            <a:pPr marL="0" indent="0">
              <a:buNone/>
            </a:pPr>
            <a:r>
              <a:rPr lang="en-US" sz="2000" dirty="0"/>
              <a:t>Sarah’s annual household income is $75,000.</a:t>
            </a:r>
          </a:p>
          <a:p>
            <a:pPr marL="0" indent="0">
              <a:buNone/>
            </a:pPr>
            <a:r>
              <a:rPr lang="en-US" sz="2000" dirty="0"/>
              <a:t>Her monthly gross income is $6,250.</a:t>
            </a:r>
          </a:p>
          <a:p>
            <a:pPr marL="0" indent="0">
              <a:buNone/>
            </a:pPr>
            <a:r>
              <a:rPr lang="en-US" sz="2000" dirty="0"/>
              <a:t>Her PITI payment must be between $1,563 (25%) and $2,187 (35%).</a:t>
            </a:r>
          </a:p>
          <a:p>
            <a:pPr marL="0" indent="0">
              <a:buNone/>
            </a:pPr>
            <a:r>
              <a:rPr lang="en-US" sz="2000" dirty="0"/>
              <a:t>Her monthly debt payments, per her credit report that includes her and her spouse, are $850.</a:t>
            </a:r>
          </a:p>
          <a:p>
            <a:pPr marL="0" indent="0">
              <a:buNone/>
            </a:pPr>
            <a:r>
              <a:rPr lang="en-US" sz="2000" dirty="0"/>
              <a:t>Because her other debt payments are more than 10% of her monthly income, her front-end ratio maximum is reduced. </a:t>
            </a:r>
          </a:p>
          <a:p>
            <a:pPr marL="0" indent="0">
              <a:buNone/>
            </a:pPr>
            <a:r>
              <a:rPr lang="en-US" sz="2000" dirty="0"/>
              <a:t>45% of $6,250 = $2,812.50-$850 = $1,962.50 (31.4%)</a:t>
            </a:r>
          </a:p>
          <a:p>
            <a:endParaRPr lang="en-US" dirty="0"/>
          </a:p>
        </p:txBody>
      </p:sp>
      <p:sp>
        <p:nvSpPr>
          <p:cNvPr id="34" name="Text Placeholder 33">
            <a:extLst>
              <a:ext uri="{FF2B5EF4-FFF2-40B4-BE49-F238E27FC236}">
                <a16:creationId xmlns:a16="http://schemas.microsoft.com/office/drawing/2014/main" id="{AE07A905-8B37-D13F-25D3-1D3BCDB86B0B}"/>
              </a:ext>
            </a:extLst>
          </p:cNvPr>
          <p:cNvSpPr>
            <a:spLocks noGrp="1"/>
          </p:cNvSpPr>
          <p:nvPr>
            <p:ph type="body" sz="quarter" idx="3"/>
          </p:nvPr>
        </p:nvSpPr>
        <p:spPr>
          <a:xfrm>
            <a:off x="6972707" y="1360798"/>
            <a:ext cx="3943627" cy="448989"/>
          </a:xfrm>
        </p:spPr>
        <p:txBody>
          <a:bodyPr/>
          <a:lstStyle/>
          <a:p>
            <a:r>
              <a:rPr lang="en-US" sz="2400" dirty="0"/>
              <a:t>VS. the First Lender</a:t>
            </a:r>
          </a:p>
        </p:txBody>
      </p:sp>
      <p:sp>
        <p:nvSpPr>
          <p:cNvPr id="35" name="Content Placeholder 34">
            <a:extLst>
              <a:ext uri="{FF2B5EF4-FFF2-40B4-BE49-F238E27FC236}">
                <a16:creationId xmlns:a16="http://schemas.microsoft.com/office/drawing/2014/main" id="{4E9A764F-6B65-050E-E561-82F77339D164}"/>
              </a:ext>
            </a:extLst>
          </p:cNvPr>
          <p:cNvSpPr>
            <a:spLocks noGrp="1"/>
          </p:cNvSpPr>
          <p:nvPr>
            <p:ph sz="half" idx="14"/>
          </p:nvPr>
        </p:nvSpPr>
        <p:spPr>
          <a:xfrm>
            <a:off x="6211152" y="2043284"/>
            <a:ext cx="5466735" cy="4505327"/>
          </a:xfrm>
        </p:spPr>
        <p:txBody>
          <a:bodyPr>
            <a:normAutofit lnSpcReduction="10000"/>
          </a:bodyPr>
          <a:lstStyle/>
          <a:p>
            <a:r>
              <a:rPr lang="en-US" sz="2000" dirty="0"/>
              <a:t>The first lender counts Sarah Smith and her spouse’s income, they don’t count all the overtime, income from assets, or income from their children.</a:t>
            </a:r>
          </a:p>
          <a:p>
            <a:r>
              <a:rPr lang="en-US" sz="2000" dirty="0"/>
              <a:t>Per their calculation, the household income is $65,000.</a:t>
            </a:r>
          </a:p>
          <a:p>
            <a:r>
              <a:rPr lang="en-US" sz="2000" dirty="0"/>
              <a:t>Monthly gross income is $5,416</a:t>
            </a:r>
          </a:p>
          <a:p>
            <a:r>
              <a:rPr lang="en-US" sz="2000" dirty="0"/>
              <a:t>First lender’s ratios are a front-end maximum of 36% and a back-end maximum of 46%.</a:t>
            </a:r>
          </a:p>
          <a:p>
            <a:r>
              <a:rPr lang="en-US" sz="2000" dirty="0"/>
              <a:t>A PITI payment of $1,950 equals 36% according to the first lender, and 31.2% according to the Town. </a:t>
            </a:r>
          </a:p>
          <a:p>
            <a:r>
              <a:rPr lang="en-US" sz="2000" dirty="0"/>
              <a:t>The Smiths are approved!</a:t>
            </a:r>
          </a:p>
          <a:p>
            <a:endParaRPr lang="en-US" sz="2000" dirty="0"/>
          </a:p>
          <a:p>
            <a:endParaRPr lang="en-US" sz="2000" dirty="0"/>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24</a:t>
            </a:fld>
            <a:endParaRPr lang="en-US" dirty="0"/>
          </a:p>
        </p:txBody>
      </p:sp>
    </p:spTree>
    <p:extLst>
      <p:ext uri="{BB962C8B-B14F-4D97-AF65-F5344CB8AC3E}">
        <p14:creationId xmlns:p14="http://schemas.microsoft.com/office/powerpoint/2010/main" val="2403577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B0321-2DC6-8C85-0EBF-06B03D9EF6C8}"/>
            </a:ext>
          </a:extLst>
        </p:cNvPr>
        <p:cNvGrpSpPr/>
        <p:nvPr/>
      </p:nvGrpSpPr>
      <p:grpSpPr>
        <a:xfrm>
          <a:off x="0" y="0"/>
          <a:ext cx="0" cy="0"/>
          <a:chOff x="0" y="0"/>
          <a:chExt cx="0" cy="0"/>
        </a:xfrm>
      </p:grpSpPr>
      <p:sp>
        <p:nvSpPr>
          <p:cNvPr id="8" name="Title 2">
            <a:extLst>
              <a:ext uri="{FF2B5EF4-FFF2-40B4-BE49-F238E27FC236}">
                <a16:creationId xmlns:a16="http://schemas.microsoft.com/office/drawing/2014/main" id="{6B4C2DAF-7DA3-9D33-8E1C-0AE450BE4ADF}"/>
              </a:ext>
            </a:extLst>
          </p:cNvPr>
          <p:cNvSpPr>
            <a:spLocks noGrp="1"/>
          </p:cNvSpPr>
          <p:nvPr>
            <p:ph type="title"/>
          </p:nvPr>
        </p:nvSpPr>
        <p:spPr>
          <a:xfrm>
            <a:off x="845302" y="0"/>
            <a:ext cx="10515600" cy="501856"/>
          </a:xfrm>
        </p:spPr>
        <p:txBody>
          <a:bodyPr anchor="b"/>
          <a:lstStyle/>
          <a:p>
            <a:r>
              <a:rPr lang="en-US" dirty="0"/>
              <a:t>Calculating the gap</a:t>
            </a:r>
          </a:p>
        </p:txBody>
      </p:sp>
      <p:sp>
        <p:nvSpPr>
          <p:cNvPr id="5" name="Slide Number Placeholder 5">
            <a:extLst>
              <a:ext uri="{FF2B5EF4-FFF2-40B4-BE49-F238E27FC236}">
                <a16:creationId xmlns:a16="http://schemas.microsoft.com/office/drawing/2014/main" id="{E5D52D55-F0C1-2BDE-26E2-8F41309553F5}"/>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25</a:t>
            </a:fld>
            <a:endParaRPr lang="en-US" dirty="0"/>
          </a:p>
        </p:txBody>
      </p:sp>
      <p:sp>
        <p:nvSpPr>
          <p:cNvPr id="4" name="TextBox 3">
            <a:extLst>
              <a:ext uri="{FF2B5EF4-FFF2-40B4-BE49-F238E27FC236}">
                <a16:creationId xmlns:a16="http://schemas.microsoft.com/office/drawing/2014/main" id="{369435BD-4549-89FC-2602-D125B787E30C}"/>
              </a:ext>
            </a:extLst>
          </p:cNvPr>
          <p:cNvSpPr txBox="1"/>
          <p:nvPr/>
        </p:nvSpPr>
        <p:spPr>
          <a:xfrm>
            <a:off x="277761" y="501856"/>
            <a:ext cx="11636478" cy="6524863"/>
          </a:xfrm>
          <a:prstGeom prst="rect">
            <a:avLst/>
          </a:prstGeom>
          <a:noFill/>
        </p:spPr>
        <p:txBody>
          <a:bodyPr wrap="square" rtlCol="0">
            <a:spAutoFit/>
          </a:bodyPr>
          <a:lstStyle/>
          <a:p>
            <a:pPr marL="365760" indent="-283464">
              <a:lnSpc>
                <a:spcPct val="80000"/>
              </a:lnSpc>
              <a:defRPr/>
            </a:pPr>
            <a:r>
              <a:rPr lang="en-US" sz="2000" dirty="0"/>
              <a:t>This is the 5-member Smith family, with an annual gross income of $75,000 ($6,250 a month)</a:t>
            </a:r>
          </a:p>
          <a:p>
            <a:pPr marL="365760" indent="-283464">
              <a:lnSpc>
                <a:spcPct val="80000"/>
              </a:lnSpc>
              <a:defRPr/>
            </a:pPr>
            <a:endParaRPr lang="en-US" sz="2000" dirty="0"/>
          </a:p>
          <a:p>
            <a:pPr marL="365760" indent="-283464" algn="ctr">
              <a:lnSpc>
                <a:spcPct val="80000"/>
              </a:lnSpc>
              <a:defRPr/>
            </a:pPr>
            <a:r>
              <a:rPr lang="en-US" sz="2000" u="sng" dirty="0"/>
              <a:t>HOUSING PAYMENTS (PITI)</a:t>
            </a:r>
          </a:p>
          <a:p>
            <a:pPr marL="365760" indent="-283464">
              <a:lnSpc>
                <a:spcPct val="80000"/>
              </a:lnSpc>
              <a:defRPr/>
            </a:pPr>
            <a:r>
              <a:rPr lang="en-US" sz="2000" dirty="0"/>
              <a:t>Principal &amp; Interest payment					$1,450</a:t>
            </a:r>
          </a:p>
          <a:p>
            <a:pPr marL="365760" indent="-283464">
              <a:lnSpc>
                <a:spcPct val="80000"/>
              </a:lnSpc>
              <a:defRPr/>
            </a:pPr>
            <a:r>
              <a:rPr lang="en-US" sz="2000" dirty="0"/>
              <a:t>Insurance							$   185 </a:t>
            </a:r>
          </a:p>
          <a:p>
            <a:pPr marL="365760" indent="-283464">
              <a:lnSpc>
                <a:spcPct val="80000"/>
              </a:lnSpc>
              <a:defRPr/>
            </a:pPr>
            <a:r>
              <a:rPr lang="en-US" sz="2000" dirty="0"/>
              <a:t>Property tax							$   315</a:t>
            </a:r>
          </a:p>
          <a:p>
            <a:pPr marL="365760" indent="-283464">
              <a:lnSpc>
                <a:spcPct val="80000"/>
              </a:lnSpc>
              <a:defRPr/>
            </a:pPr>
            <a:endParaRPr lang="en-US" sz="2000" dirty="0"/>
          </a:p>
          <a:p>
            <a:pPr marL="365760" indent="-283464">
              <a:lnSpc>
                <a:spcPct val="80000"/>
              </a:lnSpc>
              <a:defRPr/>
            </a:pPr>
            <a:r>
              <a:rPr lang="en-US" sz="2000" dirty="0"/>
              <a:t>Total Housing Expense (</a:t>
            </a:r>
            <a:r>
              <a:rPr lang="en-US" sz="2000" b="1" dirty="0"/>
              <a:t>PITI or “front-end ratio” is 31.20% </a:t>
            </a:r>
            <a:r>
              <a:rPr lang="en-US" sz="2000" dirty="0"/>
              <a:t>of $6,250)                                       $1,950</a:t>
            </a:r>
          </a:p>
          <a:p>
            <a:pPr marL="365760" indent="-283464">
              <a:lnSpc>
                <a:spcPct val="80000"/>
              </a:lnSpc>
              <a:defRPr/>
            </a:pPr>
            <a:endParaRPr lang="en-US" sz="2000" dirty="0"/>
          </a:p>
          <a:p>
            <a:pPr marL="365760" indent="-283464" algn="ctr">
              <a:lnSpc>
                <a:spcPct val="80000"/>
              </a:lnSpc>
              <a:defRPr/>
            </a:pPr>
            <a:r>
              <a:rPr lang="en-US" sz="2000" u="sng" dirty="0"/>
              <a:t>OTHER HOUSEHOLD DEBT SERVICE</a:t>
            </a:r>
          </a:p>
          <a:p>
            <a:pPr marL="365760" indent="-283464">
              <a:lnSpc>
                <a:spcPct val="80000"/>
              </a:lnSpc>
              <a:defRPr/>
            </a:pPr>
            <a:r>
              <a:rPr lang="en-US" sz="2000" dirty="0"/>
              <a:t>Car payments							$650</a:t>
            </a:r>
          </a:p>
          <a:p>
            <a:pPr marL="365760" indent="-283464">
              <a:lnSpc>
                <a:spcPct val="80000"/>
              </a:lnSpc>
              <a:defRPr/>
            </a:pPr>
            <a:r>
              <a:rPr lang="en-US" sz="2000" dirty="0"/>
              <a:t>Credit card payments						$100 </a:t>
            </a:r>
          </a:p>
          <a:p>
            <a:pPr marL="365760" indent="-283464">
              <a:lnSpc>
                <a:spcPct val="80000"/>
              </a:lnSpc>
              <a:defRPr/>
            </a:pPr>
            <a:r>
              <a:rPr lang="en-US" sz="2000" dirty="0"/>
              <a:t>Student Loans							$100</a:t>
            </a:r>
          </a:p>
          <a:p>
            <a:pPr marL="365760" indent="-283464">
              <a:lnSpc>
                <a:spcPct val="80000"/>
              </a:lnSpc>
              <a:defRPr/>
            </a:pPr>
            <a:r>
              <a:rPr lang="en-US" sz="2000" dirty="0"/>
              <a:t>Total Other Debt									$ 850</a:t>
            </a:r>
          </a:p>
          <a:p>
            <a:pPr marL="365760" indent="-283464" algn="ctr">
              <a:lnSpc>
                <a:spcPct val="80000"/>
              </a:lnSpc>
              <a:defRPr/>
            </a:pPr>
            <a:r>
              <a:rPr lang="en-US" sz="2000" u="sng" dirty="0"/>
              <a:t>TOTAL OVERALL PAYMENTS</a:t>
            </a:r>
          </a:p>
          <a:p>
            <a:pPr marL="365760" indent="-283464">
              <a:lnSpc>
                <a:spcPct val="80000"/>
              </a:lnSpc>
              <a:defRPr/>
            </a:pPr>
            <a:r>
              <a:rPr lang="en-US" sz="2000" dirty="0"/>
              <a:t>Housing						         	$1,950</a:t>
            </a:r>
          </a:p>
          <a:p>
            <a:pPr marL="365760" indent="-283464">
              <a:lnSpc>
                <a:spcPct val="80000"/>
              </a:lnSpc>
              <a:defRPr/>
            </a:pPr>
            <a:r>
              <a:rPr lang="en-US" sz="2000" dirty="0"/>
              <a:t>Other debt service					        	$   850</a:t>
            </a:r>
          </a:p>
          <a:p>
            <a:pPr marL="365760" indent="-283464">
              <a:lnSpc>
                <a:spcPct val="80000"/>
              </a:lnSpc>
              <a:defRPr/>
            </a:pPr>
            <a:r>
              <a:rPr lang="en-US" sz="2000" dirty="0"/>
              <a:t>Total overall payments (</a:t>
            </a:r>
            <a:r>
              <a:rPr lang="en-US" sz="2000" b="1" dirty="0"/>
              <a:t>overall debt or “back-end ratio” is 44.80%</a:t>
            </a:r>
            <a:r>
              <a:rPr lang="en-US" sz="2000" dirty="0"/>
              <a:t>)	        		 $2,800</a:t>
            </a:r>
          </a:p>
          <a:p>
            <a:pPr marL="365760" indent="-283464" algn="ctr">
              <a:lnSpc>
                <a:spcPct val="80000"/>
              </a:lnSpc>
              <a:defRPr/>
            </a:pPr>
            <a:endParaRPr lang="en-US" sz="2000" u="sng" dirty="0"/>
          </a:p>
          <a:p>
            <a:pPr marL="365760" indent="-283464" algn="ctr">
              <a:lnSpc>
                <a:spcPct val="80000"/>
              </a:lnSpc>
              <a:defRPr/>
            </a:pPr>
            <a:r>
              <a:rPr lang="en-US" sz="2000" u="sng" dirty="0"/>
              <a:t>SUBSIDY CALUCATION</a:t>
            </a:r>
          </a:p>
          <a:p>
            <a:pPr marL="365760" indent="-283464">
              <a:lnSpc>
                <a:spcPct val="80000"/>
              </a:lnSpc>
              <a:defRPr/>
            </a:pPr>
            <a:r>
              <a:rPr lang="en-US" sz="2000" dirty="0"/>
              <a:t>Purchase price of property					$315,000 + closing costs = $325,000</a:t>
            </a:r>
          </a:p>
          <a:p>
            <a:pPr marL="365760" indent="-283464">
              <a:lnSpc>
                <a:spcPct val="80000"/>
              </a:lnSpc>
              <a:defRPr/>
            </a:pPr>
            <a:r>
              <a:rPr lang="en-US" sz="2000" dirty="0"/>
              <a:t>Less down payment of 2% (provided by homebuyer)		($6,300 minimum)</a:t>
            </a:r>
          </a:p>
          <a:p>
            <a:pPr marL="365760" indent="-283464">
              <a:lnSpc>
                <a:spcPct val="80000"/>
              </a:lnSpc>
              <a:defRPr/>
            </a:pPr>
            <a:r>
              <a:rPr lang="en-US" sz="2000" dirty="0"/>
              <a:t>Less primary loan amount (first mortgage)			($225,000)</a:t>
            </a:r>
          </a:p>
          <a:p>
            <a:pPr marL="365760" indent="-283464">
              <a:lnSpc>
                <a:spcPct val="80000"/>
              </a:lnSpc>
              <a:defRPr/>
            </a:pPr>
            <a:r>
              <a:rPr lang="en-US" sz="2000" dirty="0"/>
              <a:t>Equals “GAP”      				        		($93,700)</a:t>
            </a:r>
          </a:p>
          <a:p>
            <a:pPr marL="365760" indent="-283464">
              <a:lnSpc>
                <a:spcPct val="80000"/>
              </a:lnSpc>
              <a:defRPr/>
            </a:pPr>
            <a:r>
              <a:rPr lang="en-US" sz="2000" dirty="0"/>
              <a:t>Total Funds							$325,000</a:t>
            </a:r>
          </a:p>
          <a:p>
            <a:endParaRPr lang="en-US" dirty="0"/>
          </a:p>
        </p:txBody>
      </p:sp>
    </p:spTree>
    <p:extLst>
      <p:ext uri="{BB962C8B-B14F-4D97-AF65-F5344CB8AC3E}">
        <p14:creationId xmlns:p14="http://schemas.microsoft.com/office/powerpoint/2010/main" val="681432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2379406" y="493577"/>
            <a:ext cx="4179570" cy="552277"/>
          </a:xfrm>
        </p:spPr>
        <p:txBody>
          <a:bodyPr/>
          <a:lstStyle/>
          <a:p>
            <a:r>
              <a:rPr lang="en-US" dirty="0"/>
              <a:t>The math</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2984091" y="1045855"/>
            <a:ext cx="6735096" cy="768198"/>
          </a:xfrm>
        </p:spPr>
        <p:txBody>
          <a:bodyPr>
            <a:noAutofit/>
          </a:bodyPr>
          <a:lstStyle/>
          <a:p>
            <a:r>
              <a:rPr lang="en-US" sz="2400" dirty="0"/>
              <a:t>How does the Town calculate income?</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26</a:t>
            </a:fld>
            <a:endParaRPr lang="en-US" dirty="0"/>
          </a:p>
        </p:txBody>
      </p:sp>
      <p:sp>
        <p:nvSpPr>
          <p:cNvPr id="4" name="TextBox 3">
            <a:extLst>
              <a:ext uri="{FF2B5EF4-FFF2-40B4-BE49-F238E27FC236}">
                <a16:creationId xmlns:a16="http://schemas.microsoft.com/office/drawing/2014/main" id="{FB8DDFFC-B1F4-22EE-D0AE-ED7DE8EF02A2}"/>
              </a:ext>
            </a:extLst>
          </p:cNvPr>
          <p:cNvSpPr txBox="1"/>
          <p:nvPr/>
        </p:nvSpPr>
        <p:spPr>
          <a:xfrm>
            <a:off x="3288888" y="1947415"/>
            <a:ext cx="7946923" cy="3416320"/>
          </a:xfrm>
          <a:prstGeom prst="rect">
            <a:avLst/>
          </a:prstGeom>
          <a:noFill/>
        </p:spPr>
        <p:txBody>
          <a:bodyPr wrap="square" rtlCol="0">
            <a:spAutoFit/>
          </a:bodyPr>
          <a:lstStyle/>
          <a:p>
            <a:r>
              <a:rPr lang="en-US" dirty="0">
                <a:solidFill>
                  <a:schemeClr val="bg1"/>
                </a:solidFill>
              </a:rPr>
              <a:t>(a) Annual income includes, with respect to the family:</a:t>
            </a:r>
          </a:p>
          <a:p>
            <a:r>
              <a:rPr lang="en-US" dirty="0">
                <a:solidFill>
                  <a:schemeClr val="bg1"/>
                </a:solidFill>
              </a:rPr>
              <a:t>(1) All amounts, not specifically excluded in </a:t>
            </a:r>
            <a:r>
              <a:rPr lang="en-US" dirty="0">
                <a:solidFill>
                  <a:schemeClr val="bg1"/>
                </a:solidFill>
                <a:hlinkClick r:id="rId3">
                  <a:extLst>
                    <a:ext uri="{A12FA001-AC4F-418D-AE19-62706E023703}">
                      <ahyp:hlinkClr xmlns:ahyp="http://schemas.microsoft.com/office/drawing/2018/hyperlinkcolor" val="tx"/>
                    </a:ext>
                  </a:extLst>
                </a:hlinkClick>
              </a:rPr>
              <a:t>paragraph (b)</a:t>
            </a:r>
            <a:r>
              <a:rPr lang="en-US" dirty="0">
                <a:solidFill>
                  <a:schemeClr val="bg1"/>
                </a:solidFill>
              </a:rPr>
              <a:t> of this section, received from all sources by each member of the family who is 18 years of age or older or is the head of household or spouse of the head of household, plus unearned income by or on behalf of each dependent who is under 18 years of age, and</a:t>
            </a:r>
          </a:p>
          <a:p>
            <a:r>
              <a:rPr lang="en-US" dirty="0">
                <a:solidFill>
                  <a:schemeClr val="bg1"/>
                </a:solidFill>
              </a:rPr>
              <a:t>(2) When the value of net family assets exceeds $50,000 (which amount HUD will adjust annually in accordance with the Consumer Price Index for Urban Wage Earners and Clerical Workers) and the actual returns from a given asset cannot be calculated, imputed returns on the asset based on the current passbook savings rate, as determined by HUD.</a:t>
            </a:r>
          </a:p>
          <a:p>
            <a:endParaRPr lang="en-US" dirty="0">
              <a:solidFill>
                <a:schemeClr val="bg1"/>
              </a:solidFill>
            </a:endParaRPr>
          </a:p>
        </p:txBody>
      </p:sp>
    </p:spTree>
    <p:extLst>
      <p:ext uri="{BB962C8B-B14F-4D97-AF65-F5344CB8AC3E}">
        <p14:creationId xmlns:p14="http://schemas.microsoft.com/office/powerpoint/2010/main" val="1969787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2DC34-4809-047E-5C83-362F8CC44E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701BDE-9695-88BD-9D51-6C056174C05B}"/>
              </a:ext>
            </a:extLst>
          </p:cNvPr>
          <p:cNvSpPr>
            <a:spLocks noGrp="1"/>
          </p:cNvSpPr>
          <p:nvPr>
            <p:ph type="ctrTitle"/>
          </p:nvPr>
        </p:nvSpPr>
        <p:spPr>
          <a:xfrm>
            <a:off x="2379406" y="493577"/>
            <a:ext cx="6218904" cy="552277"/>
          </a:xfrm>
        </p:spPr>
        <p:txBody>
          <a:bodyPr/>
          <a:lstStyle/>
          <a:p>
            <a:r>
              <a:rPr lang="en-US" dirty="0"/>
              <a:t>What’s not income</a:t>
            </a:r>
          </a:p>
        </p:txBody>
      </p:sp>
      <p:sp>
        <p:nvSpPr>
          <p:cNvPr id="3" name="Subtitle 2">
            <a:extLst>
              <a:ext uri="{FF2B5EF4-FFF2-40B4-BE49-F238E27FC236}">
                <a16:creationId xmlns:a16="http://schemas.microsoft.com/office/drawing/2014/main" id="{C5F18CC2-E1E3-65DF-EB0E-DCDEFF1BCA1F}"/>
              </a:ext>
            </a:extLst>
          </p:cNvPr>
          <p:cNvSpPr>
            <a:spLocks noGrp="1"/>
          </p:cNvSpPr>
          <p:nvPr>
            <p:ph type="subTitle" idx="1"/>
          </p:nvPr>
        </p:nvSpPr>
        <p:spPr>
          <a:xfrm>
            <a:off x="2984091" y="1045855"/>
            <a:ext cx="6735096" cy="768198"/>
          </a:xfrm>
        </p:spPr>
        <p:txBody>
          <a:bodyPr>
            <a:noAutofit/>
          </a:bodyPr>
          <a:lstStyle/>
          <a:p>
            <a:r>
              <a:rPr lang="en-US" sz="2400" dirty="0"/>
              <a:t>See 24 CFR 5.609(b)</a:t>
            </a:r>
          </a:p>
        </p:txBody>
      </p:sp>
      <p:sp>
        <p:nvSpPr>
          <p:cNvPr id="6" name="Slide Number Placeholder 5">
            <a:extLst>
              <a:ext uri="{FF2B5EF4-FFF2-40B4-BE49-F238E27FC236}">
                <a16:creationId xmlns:a16="http://schemas.microsoft.com/office/drawing/2014/main" id="{4059D45D-8D7B-86C1-3679-F3D3FA0BC80A}"/>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27</a:t>
            </a:fld>
            <a:endParaRPr lang="en-US" dirty="0"/>
          </a:p>
        </p:txBody>
      </p:sp>
      <p:sp>
        <p:nvSpPr>
          <p:cNvPr id="4" name="TextBox 3">
            <a:extLst>
              <a:ext uri="{FF2B5EF4-FFF2-40B4-BE49-F238E27FC236}">
                <a16:creationId xmlns:a16="http://schemas.microsoft.com/office/drawing/2014/main" id="{B1D74581-3031-6B19-7B24-C36D79813AE2}"/>
              </a:ext>
            </a:extLst>
          </p:cNvPr>
          <p:cNvSpPr txBox="1"/>
          <p:nvPr/>
        </p:nvSpPr>
        <p:spPr>
          <a:xfrm>
            <a:off x="3141405" y="1740312"/>
            <a:ext cx="8568814" cy="4708981"/>
          </a:xfrm>
          <a:prstGeom prst="rect">
            <a:avLst/>
          </a:prstGeom>
          <a:noFill/>
        </p:spPr>
        <p:txBody>
          <a:bodyPr wrap="square" rtlCol="0">
            <a:spAutoFit/>
          </a:bodyPr>
          <a:lstStyle/>
          <a:p>
            <a:r>
              <a:rPr lang="en-US" sz="2000" dirty="0">
                <a:solidFill>
                  <a:schemeClr val="bg1"/>
                </a:solidFill>
              </a:rPr>
              <a:t>Some common income exclusions:</a:t>
            </a:r>
          </a:p>
          <a:p>
            <a:pPr marL="342900" indent="-342900">
              <a:buFont typeface="Arial" panose="020B0604020202020204" pitchFamily="34" charset="0"/>
              <a:buChar char="•"/>
            </a:pPr>
            <a:r>
              <a:rPr lang="en-US" sz="2000" dirty="0">
                <a:solidFill>
                  <a:schemeClr val="bg1"/>
                </a:solidFill>
              </a:rPr>
              <a:t>Income of children under age 18</a:t>
            </a:r>
          </a:p>
          <a:p>
            <a:pPr marL="342900" indent="-342900">
              <a:buFont typeface="Arial" panose="020B0604020202020204" pitchFamily="34" charset="0"/>
              <a:buChar char="•"/>
            </a:pPr>
            <a:r>
              <a:rPr lang="en-US" sz="2000" dirty="0">
                <a:solidFill>
                  <a:schemeClr val="bg1"/>
                </a:solidFill>
              </a:rPr>
              <a:t>Payments received for providing foster care</a:t>
            </a:r>
          </a:p>
          <a:p>
            <a:pPr marL="342900" indent="-342900">
              <a:buFont typeface="Arial" panose="020B0604020202020204" pitchFamily="34" charset="0"/>
              <a:buChar char="•"/>
            </a:pPr>
            <a:r>
              <a:rPr lang="en-US" sz="2000" dirty="0">
                <a:solidFill>
                  <a:schemeClr val="bg1"/>
                </a:solidFill>
              </a:rPr>
              <a:t>Reimbursements specifically for medical expenses</a:t>
            </a:r>
          </a:p>
          <a:p>
            <a:pPr marL="342900" indent="-342900">
              <a:buFont typeface="Arial" panose="020B0604020202020204" pitchFamily="34" charset="0"/>
              <a:buChar char="•"/>
            </a:pPr>
            <a:r>
              <a:rPr lang="en-US" sz="2000" dirty="0">
                <a:solidFill>
                  <a:schemeClr val="bg1"/>
                </a:solidFill>
              </a:rPr>
              <a:t>Student financial air for tuition, books, and supplies</a:t>
            </a:r>
          </a:p>
          <a:p>
            <a:pPr marL="342900" indent="-342900">
              <a:buFont typeface="Arial" panose="020B0604020202020204" pitchFamily="34" charset="0"/>
              <a:buChar char="•"/>
            </a:pPr>
            <a:r>
              <a:rPr lang="en-US" sz="2000" dirty="0">
                <a:solidFill>
                  <a:schemeClr val="bg1"/>
                </a:solidFill>
              </a:rPr>
              <a:t>Distributions from 529 plans</a:t>
            </a:r>
          </a:p>
          <a:p>
            <a:pPr marL="342900" indent="-342900">
              <a:buFont typeface="Arial" panose="020B0604020202020204" pitchFamily="34" charset="0"/>
              <a:buChar char="•"/>
            </a:pPr>
            <a:r>
              <a:rPr lang="en-US" sz="2000" dirty="0">
                <a:solidFill>
                  <a:schemeClr val="bg1"/>
                </a:solidFill>
              </a:rPr>
              <a:t>Earned income from dependent, full-time students </a:t>
            </a:r>
          </a:p>
          <a:p>
            <a:pPr marL="342900" indent="-342900">
              <a:buFont typeface="Arial" panose="020B0604020202020204" pitchFamily="34" charset="0"/>
              <a:buChar char="•"/>
            </a:pPr>
            <a:r>
              <a:rPr lang="en-US" sz="2000" dirty="0">
                <a:solidFill>
                  <a:schemeClr val="bg1"/>
                </a:solidFill>
              </a:rPr>
              <a:t>Adoption assistance</a:t>
            </a:r>
          </a:p>
          <a:p>
            <a:pPr marL="342900" indent="-342900">
              <a:buFont typeface="Arial" panose="020B0604020202020204" pitchFamily="34" charset="0"/>
              <a:buChar char="•"/>
            </a:pPr>
            <a:r>
              <a:rPr lang="en-US" sz="2000" dirty="0">
                <a:solidFill>
                  <a:schemeClr val="bg1"/>
                </a:solidFill>
              </a:rPr>
              <a:t>Payments made by a state or federal agency to enable a family member who has a disability to reside in the family’s home (like IHSS paid to one household member to care for another household member)</a:t>
            </a:r>
          </a:p>
          <a:p>
            <a:pPr marL="342900" indent="-342900">
              <a:buFont typeface="Arial" panose="020B0604020202020204" pitchFamily="34" charset="0"/>
              <a:buChar char="•"/>
            </a:pPr>
            <a:r>
              <a:rPr lang="en-US" sz="2000" dirty="0">
                <a:solidFill>
                  <a:schemeClr val="bg1"/>
                </a:solidFill>
              </a:rPr>
              <a:t>Income that will not be repeated in the coming year</a:t>
            </a:r>
          </a:p>
          <a:p>
            <a:pPr marL="342900" indent="-342900">
              <a:buFont typeface="Arial" panose="020B0604020202020204" pitchFamily="34" charset="0"/>
              <a:buChar char="•"/>
            </a:pPr>
            <a:r>
              <a:rPr lang="en-US" sz="2000" dirty="0">
                <a:solidFill>
                  <a:schemeClr val="bg1"/>
                </a:solidFill>
              </a:rPr>
              <a:t>CalFresh </a:t>
            </a:r>
          </a:p>
          <a:p>
            <a:pPr marL="342900" indent="-342900">
              <a:buFont typeface="Arial" panose="020B0604020202020204" pitchFamily="34" charset="0"/>
              <a:buChar char="•"/>
            </a:pPr>
            <a:r>
              <a:rPr lang="en-US" sz="2000" dirty="0">
                <a:solidFill>
                  <a:schemeClr val="bg1"/>
                </a:solidFill>
              </a:rPr>
              <a:t>Income received from a retirement account, unless it is a periodic distribution</a:t>
            </a:r>
          </a:p>
        </p:txBody>
      </p:sp>
    </p:spTree>
    <p:extLst>
      <p:ext uri="{BB962C8B-B14F-4D97-AF65-F5344CB8AC3E}">
        <p14:creationId xmlns:p14="http://schemas.microsoft.com/office/powerpoint/2010/main" val="2344735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D8B7E-7185-5DF8-8D92-980595E25420}"/>
            </a:ext>
          </a:extLst>
        </p:cNvPr>
        <p:cNvGrpSpPr/>
        <p:nvPr/>
      </p:nvGrpSpPr>
      <p:grpSpPr>
        <a:xfrm>
          <a:off x="0" y="0"/>
          <a:ext cx="0" cy="0"/>
          <a:chOff x="0" y="0"/>
          <a:chExt cx="0" cy="0"/>
        </a:xfrm>
      </p:grpSpPr>
      <p:sp>
        <p:nvSpPr>
          <p:cNvPr id="8" name="Title 2">
            <a:extLst>
              <a:ext uri="{FF2B5EF4-FFF2-40B4-BE49-F238E27FC236}">
                <a16:creationId xmlns:a16="http://schemas.microsoft.com/office/drawing/2014/main" id="{CD350B3E-806A-9081-025A-B812E849F73F}"/>
              </a:ext>
            </a:extLst>
          </p:cNvPr>
          <p:cNvSpPr>
            <a:spLocks noGrp="1"/>
          </p:cNvSpPr>
          <p:nvPr>
            <p:ph type="title"/>
          </p:nvPr>
        </p:nvSpPr>
        <p:spPr>
          <a:xfrm>
            <a:off x="754218" y="648401"/>
            <a:ext cx="10515600" cy="501856"/>
          </a:xfrm>
        </p:spPr>
        <p:txBody>
          <a:bodyPr anchor="b"/>
          <a:lstStyle/>
          <a:p>
            <a:r>
              <a:rPr lang="en-US" dirty="0"/>
              <a:t>Self-employment</a:t>
            </a:r>
          </a:p>
        </p:txBody>
      </p:sp>
      <p:sp>
        <p:nvSpPr>
          <p:cNvPr id="5" name="Slide Number Placeholder 5">
            <a:extLst>
              <a:ext uri="{FF2B5EF4-FFF2-40B4-BE49-F238E27FC236}">
                <a16:creationId xmlns:a16="http://schemas.microsoft.com/office/drawing/2014/main" id="{A022BF5C-FD83-B9A1-AE61-233B938A3C7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28</a:t>
            </a:fld>
            <a:endParaRPr lang="en-US" dirty="0"/>
          </a:p>
        </p:txBody>
      </p:sp>
      <p:sp>
        <p:nvSpPr>
          <p:cNvPr id="4" name="TextBox 3">
            <a:extLst>
              <a:ext uri="{FF2B5EF4-FFF2-40B4-BE49-F238E27FC236}">
                <a16:creationId xmlns:a16="http://schemas.microsoft.com/office/drawing/2014/main" id="{AA523315-74F2-0A6B-0512-680AB37904AB}"/>
              </a:ext>
            </a:extLst>
          </p:cNvPr>
          <p:cNvSpPr txBox="1"/>
          <p:nvPr/>
        </p:nvSpPr>
        <p:spPr>
          <a:xfrm>
            <a:off x="754218" y="1150257"/>
            <a:ext cx="10333432" cy="4093428"/>
          </a:xfrm>
          <a:prstGeom prst="rect">
            <a:avLst/>
          </a:prstGeom>
          <a:noFill/>
        </p:spPr>
        <p:txBody>
          <a:bodyPr wrap="square" rtlCol="0">
            <a:spAutoFit/>
          </a:bodyPr>
          <a:lstStyle/>
          <a:p>
            <a:r>
              <a:rPr lang="en-US" sz="2200" dirty="0"/>
              <a:t>When an applicant is self-employed, count the net income, including:</a:t>
            </a:r>
          </a:p>
          <a:p>
            <a:r>
              <a:rPr lang="en-US" sz="2200" dirty="0"/>
              <a:t>(i) Net income from the operation of a business or profession. Expenditures for business expansion or amortization of capital indebtedness shall not be used as deductions in determining net income. An allowance for depreciation of assets used in a business or profession may be deducted, based on straight line depreciation, as provided in Internal Revenue Service regulations; and</a:t>
            </a:r>
          </a:p>
          <a:p>
            <a:r>
              <a:rPr lang="en-US" sz="2200" dirty="0"/>
              <a:t>(ii) Any withdrawal of cash or assets from the operation of a business or profession will be included in income, except to the extent the withdrawal is reimbursement of cash or assets invested in the operation by the family.</a:t>
            </a:r>
          </a:p>
          <a:p>
            <a:endParaRPr lang="en-US" sz="2200" dirty="0"/>
          </a:p>
          <a:p>
            <a:endParaRPr lang="en-US" sz="2200" dirty="0"/>
          </a:p>
          <a:p>
            <a:endParaRPr lang="en-US" dirty="0"/>
          </a:p>
        </p:txBody>
      </p:sp>
    </p:spTree>
    <p:extLst>
      <p:ext uri="{BB962C8B-B14F-4D97-AF65-F5344CB8AC3E}">
        <p14:creationId xmlns:p14="http://schemas.microsoft.com/office/powerpoint/2010/main" val="855453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602ED-9A5E-8D0A-EE2B-8175BBAD9B91}"/>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716F2F6C-56DA-491E-A05F-891020DED740}"/>
              </a:ext>
            </a:extLst>
          </p:cNvPr>
          <p:cNvSpPr>
            <a:spLocks noGrp="1"/>
          </p:cNvSpPr>
          <p:nvPr>
            <p:ph type="title"/>
          </p:nvPr>
        </p:nvSpPr>
        <p:spPr>
          <a:xfrm>
            <a:off x="838200" y="337193"/>
            <a:ext cx="5655197" cy="577208"/>
          </a:xfrm>
        </p:spPr>
        <p:txBody>
          <a:bodyPr anchor="b">
            <a:normAutofit fontScale="90000"/>
          </a:bodyPr>
          <a:lstStyle/>
          <a:p>
            <a:r>
              <a:rPr lang="en-US" dirty="0"/>
              <a:t>Example: Smith family income</a:t>
            </a:r>
          </a:p>
        </p:txBody>
      </p:sp>
      <p:graphicFrame>
        <p:nvGraphicFramePr>
          <p:cNvPr id="10" name="Content Placeholder 9">
            <a:extLst>
              <a:ext uri="{FF2B5EF4-FFF2-40B4-BE49-F238E27FC236}">
                <a16:creationId xmlns:a16="http://schemas.microsoft.com/office/drawing/2014/main" id="{3A64F26D-16B4-8668-80DD-DA19A78ACCA3}"/>
              </a:ext>
            </a:extLst>
          </p:cNvPr>
          <p:cNvGraphicFramePr>
            <a:graphicFrameLocks noGrp="1"/>
          </p:cNvGraphicFramePr>
          <p:nvPr>
            <p:ph sz="half" idx="2"/>
            <p:extLst>
              <p:ext uri="{D42A27DB-BD31-4B8C-83A1-F6EECF244321}">
                <p14:modId xmlns:p14="http://schemas.microsoft.com/office/powerpoint/2010/main" val="2479309576"/>
              </p:ext>
            </p:extLst>
          </p:nvPr>
        </p:nvGraphicFramePr>
        <p:xfrm>
          <a:off x="838200" y="1161846"/>
          <a:ext cx="9544664" cy="3576320"/>
        </p:xfrm>
        <a:graphic>
          <a:graphicData uri="http://schemas.openxmlformats.org/drawingml/2006/table">
            <a:tbl>
              <a:tblPr firstRow="1" bandRow="1">
                <a:tableStyleId>{073A0DAA-6AF3-43AB-8588-CEC1D06C72B9}</a:tableStyleId>
              </a:tblPr>
              <a:tblGrid>
                <a:gridCol w="1978743">
                  <a:extLst>
                    <a:ext uri="{9D8B030D-6E8A-4147-A177-3AD203B41FA5}">
                      <a16:colId xmlns:a16="http://schemas.microsoft.com/office/drawing/2014/main" val="407004327"/>
                    </a:ext>
                  </a:extLst>
                </a:gridCol>
                <a:gridCol w="2684206">
                  <a:extLst>
                    <a:ext uri="{9D8B030D-6E8A-4147-A177-3AD203B41FA5}">
                      <a16:colId xmlns:a16="http://schemas.microsoft.com/office/drawing/2014/main" val="1180912224"/>
                    </a:ext>
                  </a:extLst>
                </a:gridCol>
                <a:gridCol w="973394">
                  <a:extLst>
                    <a:ext uri="{9D8B030D-6E8A-4147-A177-3AD203B41FA5}">
                      <a16:colId xmlns:a16="http://schemas.microsoft.com/office/drawing/2014/main" val="3999284772"/>
                    </a:ext>
                  </a:extLst>
                </a:gridCol>
                <a:gridCol w="3908321">
                  <a:extLst>
                    <a:ext uri="{9D8B030D-6E8A-4147-A177-3AD203B41FA5}">
                      <a16:colId xmlns:a16="http://schemas.microsoft.com/office/drawing/2014/main" val="1505216957"/>
                    </a:ext>
                  </a:extLst>
                </a:gridCol>
              </a:tblGrid>
              <a:tr h="370840">
                <a:tc>
                  <a:txBody>
                    <a:bodyPr/>
                    <a:lstStyle/>
                    <a:p>
                      <a:r>
                        <a:rPr lang="en-US" dirty="0"/>
                        <a:t>Family member</a:t>
                      </a:r>
                    </a:p>
                  </a:txBody>
                  <a:tcPr/>
                </a:tc>
                <a:tc>
                  <a:txBody>
                    <a:bodyPr/>
                    <a:lstStyle/>
                    <a:p>
                      <a:r>
                        <a:rPr lang="en-US" dirty="0"/>
                        <a:t>Position in family</a:t>
                      </a:r>
                    </a:p>
                  </a:txBody>
                  <a:tcPr/>
                </a:tc>
                <a:tc>
                  <a:txBody>
                    <a:bodyPr/>
                    <a:lstStyle/>
                    <a:p>
                      <a:r>
                        <a:rPr lang="en-US" dirty="0"/>
                        <a:t>Age</a:t>
                      </a:r>
                    </a:p>
                  </a:txBody>
                  <a:tcPr/>
                </a:tc>
                <a:tc>
                  <a:txBody>
                    <a:bodyPr/>
                    <a:lstStyle/>
                    <a:p>
                      <a:r>
                        <a:rPr lang="en-US" dirty="0"/>
                        <a:t>Income Source</a:t>
                      </a:r>
                    </a:p>
                  </a:txBody>
                  <a:tcPr/>
                </a:tc>
                <a:extLst>
                  <a:ext uri="{0D108BD9-81ED-4DB2-BD59-A6C34878D82A}">
                    <a16:rowId xmlns:a16="http://schemas.microsoft.com/office/drawing/2014/main" val="2443203740"/>
                  </a:ext>
                </a:extLst>
              </a:tr>
              <a:tr h="370840">
                <a:tc>
                  <a:txBody>
                    <a:bodyPr/>
                    <a:lstStyle/>
                    <a:p>
                      <a:r>
                        <a:rPr lang="en-US" dirty="0"/>
                        <a:t>Sarah Smith</a:t>
                      </a:r>
                    </a:p>
                  </a:txBody>
                  <a:tcPr/>
                </a:tc>
                <a:tc>
                  <a:txBody>
                    <a:bodyPr/>
                    <a:lstStyle/>
                    <a:p>
                      <a:r>
                        <a:rPr lang="en-US" dirty="0"/>
                        <a:t>Head</a:t>
                      </a:r>
                    </a:p>
                  </a:txBody>
                  <a:tcPr/>
                </a:tc>
                <a:tc>
                  <a:txBody>
                    <a:bodyPr/>
                    <a:lstStyle/>
                    <a:p>
                      <a:r>
                        <a:rPr lang="en-US" dirty="0"/>
                        <a:t>43</a:t>
                      </a:r>
                    </a:p>
                  </a:txBody>
                  <a:tcPr/>
                </a:tc>
                <a:tc>
                  <a:txBody>
                    <a:bodyPr/>
                    <a:lstStyle/>
                    <a:p>
                      <a:r>
                        <a:rPr lang="en-US" dirty="0"/>
                        <a:t>Sarah makes $3,021 a month (gross) W2 income</a:t>
                      </a:r>
                    </a:p>
                  </a:txBody>
                  <a:tcPr/>
                </a:tc>
                <a:extLst>
                  <a:ext uri="{0D108BD9-81ED-4DB2-BD59-A6C34878D82A}">
                    <a16:rowId xmlns:a16="http://schemas.microsoft.com/office/drawing/2014/main" val="1973293279"/>
                  </a:ext>
                </a:extLst>
              </a:tr>
              <a:tr h="370840">
                <a:tc>
                  <a:txBody>
                    <a:bodyPr/>
                    <a:lstStyle/>
                    <a:p>
                      <a:r>
                        <a:rPr lang="en-US" dirty="0"/>
                        <a:t>Alex Smith</a:t>
                      </a:r>
                    </a:p>
                  </a:txBody>
                  <a:tcPr/>
                </a:tc>
                <a:tc>
                  <a:txBody>
                    <a:bodyPr/>
                    <a:lstStyle/>
                    <a:p>
                      <a:r>
                        <a:rPr lang="en-US" dirty="0"/>
                        <a:t>Spouse</a:t>
                      </a:r>
                    </a:p>
                  </a:txBody>
                  <a:tcPr/>
                </a:tc>
                <a:tc>
                  <a:txBody>
                    <a:bodyPr/>
                    <a:lstStyle/>
                    <a:p>
                      <a:r>
                        <a:rPr lang="en-US" dirty="0"/>
                        <a:t>51</a:t>
                      </a:r>
                    </a:p>
                  </a:txBody>
                  <a:tcPr/>
                </a:tc>
                <a:tc>
                  <a:txBody>
                    <a:bodyPr/>
                    <a:lstStyle/>
                    <a:p>
                      <a:r>
                        <a:rPr lang="en-US" dirty="0"/>
                        <a:t>Alex makes $3,175 a month (gross) W2 income</a:t>
                      </a:r>
                    </a:p>
                  </a:txBody>
                  <a:tcPr/>
                </a:tc>
                <a:extLst>
                  <a:ext uri="{0D108BD9-81ED-4DB2-BD59-A6C34878D82A}">
                    <a16:rowId xmlns:a16="http://schemas.microsoft.com/office/drawing/2014/main" val="965286994"/>
                  </a:ext>
                </a:extLst>
              </a:tr>
              <a:tr h="370840">
                <a:tc>
                  <a:txBody>
                    <a:bodyPr/>
                    <a:lstStyle/>
                    <a:p>
                      <a:r>
                        <a:rPr lang="en-US" dirty="0"/>
                        <a:t>Fern Smith</a:t>
                      </a:r>
                    </a:p>
                  </a:txBody>
                  <a:tcPr/>
                </a:tc>
                <a:tc>
                  <a:txBody>
                    <a:bodyPr/>
                    <a:lstStyle/>
                    <a:p>
                      <a:r>
                        <a:rPr lang="en-US" dirty="0"/>
                        <a:t>Child</a:t>
                      </a:r>
                    </a:p>
                  </a:txBody>
                  <a:tcPr/>
                </a:tc>
                <a:tc>
                  <a:txBody>
                    <a:bodyPr/>
                    <a:lstStyle/>
                    <a:p>
                      <a:r>
                        <a:rPr lang="en-US" dirty="0"/>
                        <a:t>19</a:t>
                      </a:r>
                    </a:p>
                  </a:txBody>
                  <a:tcPr/>
                </a:tc>
                <a:tc>
                  <a:txBody>
                    <a:bodyPr/>
                    <a:lstStyle/>
                    <a:p>
                      <a:r>
                        <a:rPr lang="en-US" dirty="0"/>
                        <a:t>Fern is in college and works part-time at Taco Bell making $600 a month</a:t>
                      </a:r>
                    </a:p>
                  </a:txBody>
                  <a:tcPr/>
                </a:tc>
                <a:extLst>
                  <a:ext uri="{0D108BD9-81ED-4DB2-BD59-A6C34878D82A}">
                    <a16:rowId xmlns:a16="http://schemas.microsoft.com/office/drawing/2014/main" val="1414800238"/>
                  </a:ext>
                </a:extLst>
              </a:tr>
              <a:tr h="370840">
                <a:tc>
                  <a:txBody>
                    <a:bodyPr/>
                    <a:lstStyle/>
                    <a:p>
                      <a:r>
                        <a:rPr lang="en-US" dirty="0"/>
                        <a:t>Faun Smith</a:t>
                      </a:r>
                    </a:p>
                  </a:txBody>
                  <a:tcPr/>
                </a:tc>
                <a:tc>
                  <a:txBody>
                    <a:bodyPr/>
                    <a:lstStyle/>
                    <a:p>
                      <a:r>
                        <a:rPr lang="en-US" dirty="0"/>
                        <a:t>Child</a:t>
                      </a:r>
                    </a:p>
                  </a:txBody>
                  <a:tcPr/>
                </a:tc>
                <a:tc>
                  <a:txBody>
                    <a:bodyPr/>
                    <a:lstStyle/>
                    <a:p>
                      <a:r>
                        <a:rPr lang="en-US" dirty="0"/>
                        <a:t>16</a:t>
                      </a:r>
                    </a:p>
                  </a:txBody>
                  <a:tcPr/>
                </a:tc>
                <a:tc>
                  <a:txBody>
                    <a:bodyPr/>
                    <a:lstStyle/>
                    <a:p>
                      <a:r>
                        <a:rPr lang="en-US" dirty="0"/>
                        <a:t>Faun babysits the neighbor’s cat for $50 a week</a:t>
                      </a:r>
                    </a:p>
                  </a:txBody>
                  <a:tcPr/>
                </a:tc>
                <a:extLst>
                  <a:ext uri="{0D108BD9-81ED-4DB2-BD59-A6C34878D82A}">
                    <a16:rowId xmlns:a16="http://schemas.microsoft.com/office/drawing/2014/main" val="3116464431"/>
                  </a:ext>
                </a:extLst>
              </a:tr>
              <a:tr h="370840">
                <a:tc>
                  <a:txBody>
                    <a:bodyPr/>
                    <a:lstStyle/>
                    <a:p>
                      <a:r>
                        <a:rPr lang="en-US" dirty="0"/>
                        <a:t>Mimi Smith</a:t>
                      </a:r>
                    </a:p>
                  </a:txBody>
                  <a:tcPr/>
                </a:tc>
                <a:tc>
                  <a:txBody>
                    <a:bodyPr/>
                    <a:lstStyle/>
                    <a:p>
                      <a:r>
                        <a:rPr lang="en-US" dirty="0"/>
                        <a:t>Child</a:t>
                      </a:r>
                    </a:p>
                  </a:txBody>
                  <a:tcPr/>
                </a:tc>
                <a:tc>
                  <a:txBody>
                    <a:bodyPr/>
                    <a:lstStyle/>
                    <a:p>
                      <a:r>
                        <a:rPr lang="en-US" dirty="0"/>
                        <a:t>11</a:t>
                      </a:r>
                    </a:p>
                  </a:txBody>
                  <a:tcPr/>
                </a:tc>
                <a:tc>
                  <a:txBody>
                    <a:bodyPr/>
                    <a:lstStyle/>
                    <a:p>
                      <a:r>
                        <a:rPr lang="en-US" dirty="0"/>
                        <a:t>No income</a:t>
                      </a:r>
                    </a:p>
                  </a:txBody>
                  <a:tcPr/>
                </a:tc>
                <a:extLst>
                  <a:ext uri="{0D108BD9-81ED-4DB2-BD59-A6C34878D82A}">
                    <a16:rowId xmlns:a16="http://schemas.microsoft.com/office/drawing/2014/main" val="502751726"/>
                  </a:ext>
                </a:extLst>
              </a:tr>
            </a:tbl>
          </a:graphicData>
        </a:graphic>
      </p:graphicFrame>
      <p:sp>
        <p:nvSpPr>
          <p:cNvPr id="9" name="Slide Number Placeholder 8">
            <a:extLst>
              <a:ext uri="{FF2B5EF4-FFF2-40B4-BE49-F238E27FC236}">
                <a16:creationId xmlns:a16="http://schemas.microsoft.com/office/drawing/2014/main" id="{6554CA10-9343-F879-25E3-66F95E48A8DA}"/>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29</a:t>
            </a:fld>
            <a:endParaRPr lang="en-US" dirty="0"/>
          </a:p>
        </p:txBody>
      </p:sp>
      <p:sp>
        <p:nvSpPr>
          <p:cNvPr id="11" name="TextBox 10">
            <a:extLst>
              <a:ext uri="{FF2B5EF4-FFF2-40B4-BE49-F238E27FC236}">
                <a16:creationId xmlns:a16="http://schemas.microsoft.com/office/drawing/2014/main" id="{61A9237A-14C0-3B27-60B4-5242963E70E5}"/>
              </a:ext>
            </a:extLst>
          </p:cNvPr>
          <p:cNvSpPr txBox="1"/>
          <p:nvPr/>
        </p:nvSpPr>
        <p:spPr>
          <a:xfrm>
            <a:off x="2863545" y="4950972"/>
            <a:ext cx="5493973" cy="461665"/>
          </a:xfrm>
          <a:prstGeom prst="rect">
            <a:avLst/>
          </a:prstGeom>
          <a:noFill/>
        </p:spPr>
        <p:txBody>
          <a:bodyPr wrap="square" rtlCol="0">
            <a:spAutoFit/>
          </a:bodyPr>
          <a:lstStyle/>
          <a:p>
            <a:r>
              <a:rPr lang="en-US" sz="2400" dirty="0"/>
              <a:t>What is the income for this household?</a:t>
            </a:r>
          </a:p>
        </p:txBody>
      </p:sp>
    </p:spTree>
    <p:extLst>
      <p:ext uri="{BB962C8B-B14F-4D97-AF65-F5344CB8AC3E}">
        <p14:creationId xmlns:p14="http://schemas.microsoft.com/office/powerpoint/2010/main" val="338288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900266" y="457522"/>
            <a:ext cx="4179570" cy="928827"/>
          </a:xfrm>
        </p:spPr>
        <p:txBody>
          <a:bodyPr/>
          <a:lstStyle/>
          <a:p>
            <a:r>
              <a:rPr lang="en-US" dirty="0"/>
              <a:t>AGENDA</a:t>
            </a:r>
          </a:p>
        </p:txBody>
      </p:sp>
      <p:sp>
        <p:nvSpPr>
          <p:cNvPr id="3" name="TextBox 2">
            <a:extLst>
              <a:ext uri="{FF2B5EF4-FFF2-40B4-BE49-F238E27FC236}">
                <a16:creationId xmlns:a16="http://schemas.microsoft.com/office/drawing/2014/main" id="{EBC1EF60-3AC2-8D6E-0311-F84330BFA42B}"/>
              </a:ext>
            </a:extLst>
          </p:cNvPr>
          <p:cNvSpPr txBox="1"/>
          <p:nvPr/>
        </p:nvSpPr>
        <p:spPr>
          <a:xfrm>
            <a:off x="6096000" y="663677"/>
            <a:ext cx="5569974" cy="5539978"/>
          </a:xfrm>
          <a:prstGeom prst="rect">
            <a:avLst/>
          </a:prstGeom>
          <a:noFill/>
        </p:spPr>
        <p:txBody>
          <a:bodyPr wrap="square" rtlCol="0">
            <a:spAutoFit/>
          </a:bodyPr>
          <a:lstStyle/>
          <a:p>
            <a:pPr marL="342900" indent="-342900">
              <a:buFont typeface="Arial" panose="020B0604020202020204" pitchFamily="34" charset="0"/>
              <a:buChar char="•"/>
            </a:pPr>
            <a:r>
              <a:rPr lang="en-US" altLang="en-US" sz="2800" dirty="0"/>
              <a:t>Overview of programs (HOME and </a:t>
            </a:r>
            <a:r>
              <a:rPr lang="en-US" altLang="en-US" sz="2800" dirty="0" err="1"/>
              <a:t>CalHome</a:t>
            </a:r>
            <a:r>
              <a:rPr lang="en-US" altLang="en-US" sz="2800" dirty="0"/>
              <a:t>) </a:t>
            </a:r>
          </a:p>
          <a:p>
            <a:pPr marL="342900" indent="-342900">
              <a:buFont typeface="Arial" panose="020B0604020202020204" pitchFamily="34" charset="0"/>
              <a:buChar char="•"/>
            </a:pPr>
            <a:r>
              <a:rPr lang="en-US" altLang="en-US" sz="2800" dirty="0"/>
              <a:t>Review The Loan Procedure (who does what, how, when, where, and why)</a:t>
            </a:r>
          </a:p>
          <a:p>
            <a:pPr marL="342900" indent="-342900">
              <a:buFont typeface="Arial" panose="020B0604020202020204" pitchFamily="34" charset="0"/>
              <a:buChar char="•"/>
            </a:pPr>
            <a:r>
              <a:rPr lang="en-US" altLang="en-US" sz="2800" dirty="0"/>
              <a:t>Understand your responsibilities</a:t>
            </a:r>
          </a:p>
          <a:p>
            <a:pPr marL="342900" indent="-342900">
              <a:buFont typeface="Arial" panose="020B0604020202020204" pitchFamily="34" charset="0"/>
              <a:buChar char="•"/>
            </a:pPr>
            <a:r>
              <a:rPr lang="en-US" altLang="en-US" sz="2800" dirty="0"/>
              <a:t>Resources: guidelines, brochures, forms, etc.</a:t>
            </a:r>
          </a:p>
          <a:p>
            <a:pPr marL="342900" indent="-342900">
              <a:buFont typeface="Arial" panose="020B0604020202020204" pitchFamily="34" charset="0"/>
              <a:buChar char="•"/>
            </a:pPr>
            <a:r>
              <a:rPr lang="en-US" altLang="en-US" sz="2800" dirty="0"/>
              <a:t>Answer any questions or concerns you may have</a:t>
            </a:r>
          </a:p>
          <a:p>
            <a:pPr marL="342900" indent="-342900">
              <a:buFont typeface="Arial" panose="020B0604020202020204" pitchFamily="34" charset="0"/>
              <a:buChar char="•"/>
            </a:pPr>
            <a:r>
              <a:rPr lang="en-US" altLang="en-US" sz="2800" dirty="0"/>
              <a:t>Realtors dismissed</a:t>
            </a:r>
          </a:p>
          <a:p>
            <a:pPr marL="342900" indent="-342900">
              <a:buFont typeface="Arial" panose="020B0604020202020204" pitchFamily="34" charset="0"/>
              <a:buChar char="•"/>
            </a:pPr>
            <a:r>
              <a:rPr lang="en-US" sz="2800" dirty="0"/>
              <a:t>Lender math</a:t>
            </a:r>
          </a:p>
          <a:p>
            <a:endParaRPr lang="en-US" dirty="0"/>
          </a:p>
        </p:txBody>
      </p:sp>
    </p:spTree>
    <p:extLst>
      <p:ext uri="{BB962C8B-B14F-4D97-AF65-F5344CB8AC3E}">
        <p14:creationId xmlns:p14="http://schemas.microsoft.com/office/powerpoint/2010/main" val="608796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790FD-7C92-F649-FAE0-E4BC82576CD7}"/>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73ABE3D9-A782-ABA4-1431-8775BF117ABB}"/>
              </a:ext>
            </a:extLst>
          </p:cNvPr>
          <p:cNvSpPr>
            <a:spLocks noGrp="1"/>
          </p:cNvSpPr>
          <p:nvPr>
            <p:ph type="title"/>
          </p:nvPr>
        </p:nvSpPr>
        <p:spPr>
          <a:xfrm>
            <a:off x="838200" y="337193"/>
            <a:ext cx="5655197" cy="577208"/>
          </a:xfrm>
        </p:spPr>
        <p:txBody>
          <a:bodyPr anchor="b">
            <a:normAutofit/>
          </a:bodyPr>
          <a:lstStyle/>
          <a:p>
            <a:r>
              <a:rPr lang="en-US" dirty="0"/>
              <a:t>Example: Smith family</a:t>
            </a:r>
          </a:p>
        </p:txBody>
      </p:sp>
      <p:graphicFrame>
        <p:nvGraphicFramePr>
          <p:cNvPr id="10" name="Content Placeholder 9">
            <a:extLst>
              <a:ext uri="{FF2B5EF4-FFF2-40B4-BE49-F238E27FC236}">
                <a16:creationId xmlns:a16="http://schemas.microsoft.com/office/drawing/2014/main" id="{D45B3786-1E95-8211-D5D2-07A09306F19B}"/>
              </a:ext>
            </a:extLst>
          </p:cNvPr>
          <p:cNvGraphicFramePr>
            <a:graphicFrameLocks noGrp="1"/>
          </p:cNvGraphicFramePr>
          <p:nvPr>
            <p:ph sz="half" idx="2"/>
            <p:extLst>
              <p:ext uri="{D42A27DB-BD31-4B8C-83A1-F6EECF244321}">
                <p14:modId xmlns:p14="http://schemas.microsoft.com/office/powerpoint/2010/main" val="3761452130"/>
              </p:ext>
            </p:extLst>
          </p:nvPr>
        </p:nvGraphicFramePr>
        <p:xfrm>
          <a:off x="838200" y="914401"/>
          <a:ext cx="10515599" cy="5446826"/>
        </p:xfrm>
        <a:graphic>
          <a:graphicData uri="http://schemas.openxmlformats.org/drawingml/2006/table">
            <a:tbl>
              <a:tblPr firstRow="1" bandRow="1">
                <a:tableStyleId>{073A0DAA-6AF3-43AB-8588-CEC1D06C72B9}</a:tableStyleId>
              </a:tblPr>
              <a:tblGrid>
                <a:gridCol w="1546695">
                  <a:extLst>
                    <a:ext uri="{9D8B030D-6E8A-4147-A177-3AD203B41FA5}">
                      <a16:colId xmlns:a16="http://schemas.microsoft.com/office/drawing/2014/main" val="407004327"/>
                    </a:ext>
                  </a:extLst>
                </a:gridCol>
                <a:gridCol w="1670911">
                  <a:extLst>
                    <a:ext uri="{9D8B030D-6E8A-4147-A177-3AD203B41FA5}">
                      <a16:colId xmlns:a16="http://schemas.microsoft.com/office/drawing/2014/main" val="1180912224"/>
                    </a:ext>
                  </a:extLst>
                </a:gridCol>
                <a:gridCol w="825910">
                  <a:extLst>
                    <a:ext uri="{9D8B030D-6E8A-4147-A177-3AD203B41FA5}">
                      <a16:colId xmlns:a16="http://schemas.microsoft.com/office/drawing/2014/main" val="3999284772"/>
                    </a:ext>
                  </a:extLst>
                </a:gridCol>
                <a:gridCol w="2713703">
                  <a:extLst>
                    <a:ext uri="{9D8B030D-6E8A-4147-A177-3AD203B41FA5}">
                      <a16:colId xmlns:a16="http://schemas.microsoft.com/office/drawing/2014/main" val="1505216957"/>
                    </a:ext>
                  </a:extLst>
                </a:gridCol>
                <a:gridCol w="3758380">
                  <a:extLst>
                    <a:ext uri="{9D8B030D-6E8A-4147-A177-3AD203B41FA5}">
                      <a16:colId xmlns:a16="http://schemas.microsoft.com/office/drawing/2014/main" val="641753012"/>
                    </a:ext>
                  </a:extLst>
                </a:gridCol>
              </a:tblGrid>
              <a:tr h="659452">
                <a:tc>
                  <a:txBody>
                    <a:bodyPr/>
                    <a:lstStyle/>
                    <a:p>
                      <a:r>
                        <a:rPr lang="en-US" dirty="0"/>
                        <a:t>Family member</a:t>
                      </a:r>
                    </a:p>
                  </a:txBody>
                  <a:tcPr/>
                </a:tc>
                <a:tc>
                  <a:txBody>
                    <a:bodyPr/>
                    <a:lstStyle/>
                    <a:p>
                      <a:r>
                        <a:rPr lang="en-US" dirty="0"/>
                        <a:t>Position in family</a:t>
                      </a:r>
                    </a:p>
                  </a:txBody>
                  <a:tcPr/>
                </a:tc>
                <a:tc>
                  <a:txBody>
                    <a:bodyPr/>
                    <a:lstStyle/>
                    <a:p>
                      <a:r>
                        <a:rPr lang="en-US" dirty="0"/>
                        <a:t>Age</a:t>
                      </a:r>
                    </a:p>
                  </a:txBody>
                  <a:tcPr/>
                </a:tc>
                <a:tc>
                  <a:txBody>
                    <a:bodyPr/>
                    <a:lstStyle/>
                    <a:p>
                      <a:r>
                        <a:rPr lang="en-US" dirty="0"/>
                        <a:t>Income Source</a:t>
                      </a:r>
                    </a:p>
                  </a:txBody>
                  <a:tcPr/>
                </a:tc>
                <a:tc>
                  <a:txBody>
                    <a:bodyPr/>
                    <a:lstStyle/>
                    <a:p>
                      <a:endParaRPr lang="en-US" dirty="0"/>
                    </a:p>
                  </a:txBody>
                  <a:tcPr/>
                </a:tc>
                <a:extLst>
                  <a:ext uri="{0D108BD9-81ED-4DB2-BD59-A6C34878D82A}">
                    <a16:rowId xmlns:a16="http://schemas.microsoft.com/office/drawing/2014/main" val="2443203740"/>
                  </a:ext>
                </a:extLst>
              </a:tr>
              <a:tr h="659452">
                <a:tc>
                  <a:txBody>
                    <a:bodyPr/>
                    <a:lstStyle/>
                    <a:p>
                      <a:r>
                        <a:rPr lang="en-US" dirty="0"/>
                        <a:t>Sarah Smith</a:t>
                      </a:r>
                    </a:p>
                  </a:txBody>
                  <a:tcPr/>
                </a:tc>
                <a:tc>
                  <a:txBody>
                    <a:bodyPr/>
                    <a:lstStyle/>
                    <a:p>
                      <a:r>
                        <a:rPr lang="en-US" dirty="0"/>
                        <a:t>Head</a:t>
                      </a:r>
                    </a:p>
                  </a:txBody>
                  <a:tcPr/>
                </a:tc>
                <a:tc>
                  <a:txBody>
                    <a:bodyPr/>
                    <a:lstStyle/>
                    <a:p>
                      <a:r>
                        <a:rPr lang="en-US" dirty="0"/>
                        <a:t>43</a:t>
                      </a:r>
                    </a:p>
                  </a:txBody>
                  <a:tcPr/>
                </a:tc>
                <a:tc>
                  <a:txBody>
                    <a:bodyPr/>
                    <a:lstStyle/>
                    <a:p>
                      <a:r>
                        <a:rPr lang="en-US" dirty="0"/>
                        <a:t>Sarah makes $3,000 a month (gross) W2 income</a:t>
                      </a:r>
                    </a:p>
                  </a:txBody>
                  <a:tcPr/>
                </a:tc>
                <a:tc>
                  <a:txBody>
                    <a:bodyPr/>
                    <a:lstStyle/>
                    <a:p>
                      <a:r>
                        <a:rPr lang="en-US" dirty="0"/>
                        <a:t>$3,021 x 12 = $36,252</a:t>
                      </a:r>
                    </a:p>
                  </a:txBody>
                  <a:tcPr/>
                </a:tc>
                <a:extLst>
                  <a:ext uri="{0D108BD9-81ED-4DB2-BD59-A6C34878D82A}">
                    <a16:rowId xmlns:a16="http://schemas.microsoft.com/office/drawing/2014/main" val="1973293279"/>
                  </a:ext>
                </a:extLst>
              </a:tr>
              <a:tr h="659452">
                <a:tc>
                  <a:txBody>
                    <a:bodyPr/>
                    <a:lstStyle/>
                    <a:p>
                      <a:r>
                        <a:rPr lang="en-US" dirty="0"/>
                        <a:t>Alex Smith</a:t>
                      </a:r>
                    </a:p>
                  </a:txBody>
                  <a:tcPr/>
                </a:tc>
                <a:tc>
                  <a:txBody>
                    <a:bodyPr/>
                    <a:lstStyle/>
                    <a:p>
                      <a:r>
                        <a:rPr lang="en-US" dirty="0"/>
                        <a:t>Spouse</a:t>
                      </a:r>
                    </a:p>
                  </a:txBody>
                  <a:tcPr/>
                </a:tc>
                <a:tc>
                  <a:txBody>
                    <a:bodyPr/>
                    <a:lstStyle/>
                    <a:p>
                      <a:r>
                        <a:rPr lang="en-US" dirty="0"/>
                        <a:t>51</a:t>
                      </a:r>
                    </a:p>
                  </a:txBody>
                  <a:tcPr/>
                </a:tc>
                <a:tc>
                  <a:txBody>
                    <a:bodyPr/>
                    <a:lstStyle/>
                    <a:p>
                      <a:r>
                        <a:rPr lang="en-US" dirty="0"/>
                        <a:t>Alex makes $3,000 a month (gross) W2 income</a:t>
                      </a:r>
                    </a:p>
                  </a:txBody>
                  <a:tcPr/>
                </a:tc>
                <a:tc>
                  <a:txBody>
                    <a:bodyPr/>
                    <a:lstStyle/>
                    <a:p>
                      <a:r>
                        <a:rPr lang="en-US" dirty="0"/>
                        <a:t>$3,175 x 12 = $38,100</a:t>
                      </a:r>
                    </a:p>
                  </a:txBody>
                  <a:tcPr/>
                </a:tc>
                <a:extLst>
                  <a:ext uri="{0D108BD9-81ED-4DB2-BD59-A6C34878D82A}">
                    <a16:rowId xmlns:a16="http://schemas.microsoft.com/office/drawing/2014/main" val="965286994"/>
                  </a:ext>
                </a:extLst>
              </a:tr>
              <a:tr h="1789942">
                <a:tc>
                  <a:txBody>
                    <a:bodyPr/>
                    <a:lstStyle/>
                    <a:p>
                      <a:r>
                        <a:rPr lang="en-US" dirty="0"/>
                        <a:t>Fern Smith</a:t>
                      </a:r>
                    </a:p>
                  </a:txBody>
                  <a:tcPr/>
                </a:tc>
                <a:tc>
                  <a:txBody>
                    <a:bodyPr/>
                    <a:lstStyle/>
                    <a:p>
                      <a:r>
                        <a:rPr lang="en-US" dirty="0"/>
                        <a:t>Child</a:t>
                      </a:r>
                    </a:p>
                  </a:txBody>
                  <a:tcPr/>
                </a:tc>
                <a:tc>
                  <a:txBody>
                    <a:bodyPr/>
                    <a:lstStyle/>
                    <a:p>
                      <a:r>
                        <a:rPr lang="en-US" dirty="0"/>
                        <a:t>19</a:t>
                      </a:r>
                    </a:p>
                  </a:txBody>
                  <a:tcPr/>
                </a:tc>
                <a:tc>
                  <a:txBody>
                    <a:bodyPr/>
                    <a:lstStyle/>
                    <a:p>
                      <a:r>
                        <a:rPr lang="en-US" dirty="0"/>
                        <a:t>Fern is in college and works part-time at Taco Bell making $600 a month</a:t>
                      </a:r>
                    </a:p>
                  </a:txBody>
                  <a:tcPr/>
                </a:tc>
                <a:tc>
                  <a:txBody>
                    <a:bodyPr/>
                    <a:lstStyle/>
                    <a:p>
                      <a:r>
                        <a:rPr lang="en-US" dirty="0"/>
                        <a:t>$600 x 12= $7,200</a:t>
                      </a:r>
                    </a:p>
                    <a:p>
                      <a:r>
                        <a:rPr lang="en-US" dirty="0"/>
                        <a:t>However, there is a mandatory income exclusion for full-time students. Only $480 is counted.</a:t>
                      </a:r>
                    </a:p>
                  </a:txBody>
                  <a:tcPr/>
                </a:tc>
                <a:extLst>
                  <a:ext uri="{0D108BD9-81ED-4DB2-BD59-A6C34878D82A}">
                    <a16:rowId xmlns:a16="http://schemas.microsoft.com/office/drawing/2014/main" val="1414800238"/>
                  </a:ext>
                </a:extLst>
              </a:tr>
              <a:tr h="382064">
                <a:tc>
                  <a:txBody>
                    <a:bodyPr/>
                    <a:lstStyle/>
                    <a:p>
                      <a:r>
                        <a:rPr lang="en-US" dirty="0"/>
                        <a:t>Faun Smith</a:t>
                      </a:r>
                    </a:p>
                  </a:txBody>
                  <a:tcPr/>
                </a:tc>
                <a:tc>
                  <a:txBody>
                    <a:bodyPr/>
                    <a:lstStyle/>
                    <a:p>
                      <a:r>
                        <a:rPr lang="en-US" dirty="0"/>
                        <a:t>Child</a:t>
                      </a:r>
                    </a:p>
                  </a:txBody>
                  <a:tcPr/>
                </a:tc>
                <a:tc>
                  <a:txBody>
                    <a:bodyPr/>
                    <a:lstStyle/>
                    <a:p>
                      <a:r>
                        <a:rPr lang="en-US" dirty="0"/>
                        <a:t>16</a:t>
                      </a:r>
                    </a:p>
                  </a:txBody>
                  <a:tcPr/>
                </a:tc>
                <a:tc>
                  <a:txBody>
                    <a:bodyPr/>
                    <a:lstStyle/>
                    <a:p>
                      <a:r>
                        <a:rPr lang="en-US" dirty="0"/>
                        <a:t>No income</a:t>
                      </a:r>
                    </a:p>
                  </a:txBody>
                  <a:tcPr/>
                </a:tc>
                <a:tc>
                  <a:txBody>
                    <a:bodyPr/>
                    <a:lstStyle/>
                    <a:p>
                      <a:r>
                        <a:rPr lang="en-US" dirty="0"/>
                        <a:t>$50x52 = $2,600</a:t>
                      </a:r>
                    </a:p>
                    <a:p>
                      <a:r>
                        <a:rPr lang="en-US" dirty="0"/>
                        <a:t>However, her income is not included because she is a minor</a:t>
                      </a:r>
                    </a:p>
                  </a:txBody>
                  <a:tcPr/>
                </a:tc>
                <a:extLst>
                  <a:ext uri="{0D108BD9-81ED-4DB2-BD59-A6C34878D82A}">
                    <a16:rowId xmlns:a16="http://schemas.microsoft.com/office/drawing/2014/main" val="3116464431"/>
                  </a:ext>
                </a:extLst>
              </a:tr>
              <a:tr h="382064">
                <a:tc>
                  <a:txBody>
                    <a:bodyPr/>
                    <a:lstStyle/>
                    <a:p>
                      <a:r>
                        <a:rPr lang="en-US" dirty="0"/>
                        <a:t>Mimi Smith</a:t>
                      </a:r>
                    </a:p>
                  </a:txBody>
                  <a:tcPr/>
                </a:tc>
                <a:tc>
                  <a:txBody>
                    <a:bodyPr/>
                    <a:lstStyle/>
                    <a:p>
                      <a:r>
                        <a:rPr lang="en-US" dirty="0"/>
                        <a:t>Child</a:t>
                      </a:r>
                    </a:p>
                  </a:txBody>
                  <a:tcPr/>
                </a:tc>
                <a:tc>
                  <a:txBody>
                    <a:bodyPr/>
                    <a:lstStyle/>
                    <a:p>
                      <a:r>
                        <a:rPr lang="en-US" dirty="0"/>
                        <a:t>11</a:t>
                      </a:r>
                    </a:p>
                  </a:txBody>
                  <a:tcPr/>
                </a:tc>
                <a:tc>
                  <a:txBody>
                    <a:bodyPr/>
                    <a:lstStyle/>
                    <a:p>
                      <a:r>
                        <a:rPr lang="en-US" dirty="0"/>
                        <a:t>No income</a:t>
                      </a:r>
                    </a:p>
                  </a:txBody>
                  <a:tcPr/>
                </a:tc>
                <a:tc>
                  <a:txBody>
                    <a:bodyPr/>
                    <a:lstStyle/>
                    <a:p>
                      <a:r>
                        <a:rPr lang="en-US" dirty="0"/>
                        <a:t>$0</a:t>
                      </a:r>
                    </a:p>
                  </a:txBody>
                  <a:tcPr/>
                </a:tc>
                <a:extLst>
                  <a:ext uri="{0D108BD9-81ED-4DB2-BD59-A6C34878D82A}">
                    <a16:rowId xmlns:a16="http://schemas.microsoft.com/office/drawing/2014/main" val="502751726"/>
                  </a:ext>
                </a:extLst>
              </a:tr>
              <a:tr h="382064">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=$74,352</a:t>
                      </a:r>
                    </a:p>
                  </a:txBody>
                  <a:tcPr/>
                </a:tc>
                <a:extLst>
                  <a:ext uri="{0D108BD9-81ED-4DB2-BD59-A6C34878D82A}">
                    <a16:rowId xmlns:a16="http://schemas.microsoft.com/office/drawing/2014/main" val="3380281151"/>
                  </a:ext>
                </a:extLst>
              </a:tr>
            </a:tbl>
          </a:graphicData>
        </a:graphic>
      </p:graphicFrame>
      <p:sp>
        <p:nvSpPr>
          <p:cNvPr id="9" name="Slide Number Placeholder 8">
            <a:extLst>
              <a:ext uri="{FF2B5EF4-FFF2-40B4-BE49-F238E27FC236}">
                <a16:creationId xmlns:a16="http://schemas.microsoft.com/office/drawing/2014/main" id="{6AAD7276-82B6-B948-FFF8-325084B30901}"/>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30</a:t>
            </a:fld>
            <a:endParaRPr lang="en-US" dirty="0"/>
          </a:p>
        </p:txBody>
      </p:sp>
    </p:spTree>
    <p:extLst>
      <p:ext uri="{BB962C8B-B14F-4D97-AF65-F5344CB8AC3E}">
        <p14:creationId xmlns:p14="http://schemas.microsoft.com/office/powerpoint/2010/main" val="211320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DF925-BC46-A323-3AC4-95F8A0E11E46}"/>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058941BA-DD8B-CA39-56BC-8E17316E62B1}"/>
              </a:ext>
            </a:extLst>
          </p:cNvPr>
          <p:cNvSpPr>
            <a:spLocks noGrp="1"/>
          </p:cNvSpPr>
          <p:nvPr>
            <p:ph type="title"/>
          </p:nvPr>
        </p:nvSpPr>
        <p:spPr>
          <a:xfrm>
            <a:off x="838200" y="337193"/>
            <a:ext cx="5655197" cy="577208"/>
          </a:xfrm>
        </p:spPr>
        <p:txBody>
          <a:bodyPr anchor="b">
            <a:normAutofit fontScale="90000"/>
          </a:bodyPr>
          <a:lstStyle/>
          <a:p>
            <a:r>
              <a:rPr lang="en-US" dirty="0"/>
              <a:t>Example: Smith family assets</a:t>
            </a:r>
          </a:p>
        </p:txBody>
      </p:sp>
      <p:graphicFrame>
        <p:nvGraphicFramePr>
          <p:cNvPr id="10" name="Content Placeholder 9">
            <a:extLst>
              <a:ext uri="{FF2B5EF4-FFF2-40B4-BE49-F238E27FC236}">
                <a16:creationId xmlns:a16="http://schemas.microsoft.com/office/drawing/2014/main" id="{C0C28B60-0804-D355-5DF7-D9D3C64A4388}"/>
              </a:ext>
            </a:extLst>
          </p:cNvPr>
          <p:cNvGraphicFramePr>
            <a:graphicFrameLocks noGrp="1"/>
          </p:cNvGraphicFramePr>
          <p:nvPr>
            <p:ph sz="half" idx="2"/>
            <p:extLst>
              <p:ext uri="{D42A27DB-BD31-4B8C-83A1-F6EECF244321}">
                <p14:modId xmlns:p14="http://schemas.microsoft.com/office/powerpoint/2010/main" val="550408258"/>
              </p:ext>
            </p:extLst>
          </p:nvPr>
        </p:nvGraphicFramePr>
        <p:xfrm>
          <a:off x="838200" y="948157"/>
          <a:ext cx="10813026" cy="4961685"/>
        </p:xfrm>
        <a:graphic>
          <a:graphicData uri="http://schemas.openxmlformats.org/drawingml/2006/table">
            <a:tbl>
              <a:tblPr firstRow="1" bandRow="1">
                <a:tableStyleId>{073A0DAA-6AF3-43AB-8588-CEC1D06C72B9}</a:tableStyleId>
              </a:tblPr>
              <a:tblGrid>
                <a:gridCol w="1905001">
                  <a:extLst>
                    <a:ext uri="{9D8B030D-6E8A-4147-A177-3AD203B41FA5}">
                      <a16:colId xmlns:a16="http://schemas.microsoft.com/office/drawing/2014/main" val="407004327"/>
                    </a:ext>
                  </a:extLst>
                </a:gridCol>
                <a:gridCol w="2418735">
                  <a:extLst>
                    <a:ext uri="{9D8B030D-6E8A-4147-A177-3AD203B41FA5}">
                      <a16:colId xmlns:a16="http://schemas.microsoft.com/office/drawing/2014/main" val="1180912224"/>
                    </a:ext>
                  </a:extLst>
                </a:gridCol>
                <a:gridCol w="1740310">
                  <a:extLst>
                    <a:ext uri="{9D8B030D-6E8A-4147-A177-3AD203B41FA5}">
                      <a16:colId xmlns:a16="http://schemas.microsoft.com/office/drawing/2014/main" val="3999284772"/>
                    </a:ext>
                  </a:extLst>
                </a:gridCol>
                <a:gridCol w="4748980">
                  <a:extLst>
                    <a:ext uri="{9D8B030D-6E8A-4147-A177-3AD203B41FA5}">
                      <a16:colId xmlns:a16="http://schemas.microsoft.com/office/drawing/2014/main" val="1505216957"/>
                    </a:ext>
                  </a:extLst>
                </a:gridCol>
              </a:tblGrid>
              <a:tr h="850669">
                <a:tc>
                  <a:txBody>
                    <a:bodyPr/>
                    <a:lstStyle/>
                    <a:p>
                      <a:r>
                        <a:rPr lang="en-US" dirty="0"/>
                        <a:t>Family member</a:t>
                      </a:r>
                    </a:p>
                  </a:txBody>
                  <a:tcPr/>
                </a:tc>
                <a:tc>
                  <a:txBody>
                    <a:bodyPr/>
                    <a:lstStyle/>
                    <a:p>
                      <a:r>
                        <a:rPr lang="en-US" dirty="0"/>
                        <a:t>Asset Description</a:t>
                      </a:r>
                    </a:p>
                  </a:txBody>
                  <a:tcPr/>
                </a:tc>
                <a:tc>
                  <a:txBody>
                    <a:bodyPr/>
                    <a:lstStyle/>
                    <a:p>
                      <a:r>
                        <a:rPr lang="en-US" dirty="0"/>
                        <a:t>Current Value</a:t>
                      </a:r>
                    </a:p>
                  </a:txBody>
                  <a:tcPr/>
                </a:tc>
                <a:tc>
                  <a:txBody>
                    <a:bodyPr/>
                    <a:lstStyle/>
                    <a:p>
                      <a:r>
                        <a:rPr lang="en-US" dirty="0"/>
                        <a:t>Income from Asset</a:t>
                      </a:r>
                    </a:p>
                  </a:txBody>
                  <a:tcPr/>
                </a:tc>
                <a:extLst>
                  <a:ext uri="{0D108BD9-81ED-4DB2-BD59-A6C34878D82A}">
                    <a16:rowId xmlns:a16="http://schemas.microsoft.com/office/drawing/2014/main" val="2443203740"/>
                  </a:ext>
                </a:extLst>
              </a:tr>
              <a:tr h="637844">
                <a:tc>
                  <a:txBody>
                    <a:bodyPr/>
                    <a:lstStyle/>
                    <a:p>
                      <a:r>
                        <a:rPr lang="en-US" dirty="0"/>
                        <a:t>Sarah and Alex</a:t>
                      </a:r>
                    </a:p>
                  </a:txBody>
                  <a:tcPr/>
                </a:tc>
                <a:tc>
                  <a:txBody>
                    <a:bodyPr/>
                    <a:lstStyle/>
                    <a:p>
                      <a:r>
                        <a:rPr lang="en-US" dirty="0"/>
                        <a:t>Checking Account</a:t>
                      </a:r>
                    </a:p>
                  </a:txBody>
                  <a:tcPr/>
                </a:tc>
                <a:tc>
                  <a:txBody>
                    <a:bodyPr/>
                    <a:lstStyle/>
                    <a:p>
                      <a:r>
                        <a:rPr lang="en-US" dirty="0"/>
                        <a:t>$300</a:t>
                      </a:r>
                    </a:p>
                  </a:txBody>
                  <a:tcPr/>
                </a:tc>
                <a:tc>
                  <a:txBody>
                    <a:bodyPr/>
                    <a:lstStyle/>
                    <a:p>
                      <a:r>
                        <a:rPr lang="en-US" dirty="0"/>
                        <a:t>$0</a:t>
                      </a:r>
                    </a:p>
                  </a:txBody>
                  <a:tcPr/>
                </a:tc>
                <a:extLst>
                  <a:ext uri="{0D108BD9-81ED-4DB2-BD59-A6C34878D82A}">
                    <a16:rowId xmlns:a16="http://schemas.microsoft.com/office/drawing/2014/main" val="1973293279"/>
                  </a:ext>
                </a:extLst>
              </a:tr>
              <a:tr h="637844">
                <a:tc>
                  <a:txBody>
                    <a:bodyPr/>
                    <a:lstStyle/>
                    <a:p>
                      <a:r>
                        <a:rPr lang="en-US" dirty="0"/>
                        <a:t>Sarah</a:t>
                      </a:r>
                    </a:p>
                  </a:txBody>
                  <a:tcPr/>
                </a:tc>
                <a:tc>
                  <a:txBody>
                    <a:bodyPr/>
                    <a:lstStyle/>
                    <a:p>
                      <a:r>
                        <a:rPr lang="en-US" dirty="0"/>
                        <a:t>401k</a:t>
                      </a:r>
                    </a:p>
                  </a:txBody>
                  <a:tcPr/>
                </a:tc>
                <a:tc>
                  <a:txBody>
                    <a:bodyPr/>
                    <a:lstStyle/>
                    <a:p>
                      <a:r>
                        <a:rPr lang="en-US" dirty="0"/>
                        <a:t>$35,000</a:t>
                      </a:r>
                    </a:p>
                  </a:txBody>
                  <a:tcPr/>
                </a:tc>
                <a:tc rowSpan="2">
                  <a:txBody>
                    <a:bodyPr/>
                    <a:lstStyle/>
                    <a:p>
                      <a:r>
                        <a:rPr lang="en-US" dirty="0"/>
                        <a:t>Income from retirement accounts is excluded unless the person is retirement age and receiving distributions</a:t>
                      </a:r>
                    </a:p>
                  </a:txBody>
                  <a:tcPr/>
                </a:tc>
                <a:extLst>
                  <a:ext uri="{0D108BD9-81ED-4DB2-BD59-A6C34878D82A}">
                    <a16:rowId xmlns:a16="http://schemas.microsoft.com/office/drawing/2014/main" val="965286994"/>
                  </a:ext>
                </a:extLst>
              </a:tr>
              <a:tr h="457888">
                <a:tc>
                  <a:txBody>
                    <a:bodyPr/>
                    <a:lstStyle/>
                    <a:p>
                      <a:r>
                        <a:rPr lang="en-US" dirty="0"/>
                        <a:t>Alex</a:t>
                      </a:r>
                    </a:p>
                  </a:txBody>
                  <a:tcPr/>
                </a:tc>
                <a:tc>
                  <a:txBody>
                    <a:bodyPr/>
                    <a:lstStyle/>
                    <a:p>
                      <a:r>
                        <a:rPr lang="en-US" dirty="0"/>
                        <a:t>401k</a:t>
                      </a:r>
                    </a:p>
                  </a:txBody>
                  <a:tcPr/>
                </a:tc>
                <a:tc>
                  <a:txBody>
                    <a:bodyPr/>
                    <a:lstStyle/>
                    <a:p>
                      <a:r>
                        <a:rPr lang="en-US" dirty="0"/>
                        <a:t>$65,000</a:t>
                      </a:r>
                    </a:p>
                  </a:txBody>
                  <a:tcPr/>
                </a:tc>
                <a:tc vMerge="1">
                  <a:txBody>
                    <a:bodyPr/>
                    <a:lstStyle/>
                    <a:p>
                      <a:endParaRPr lang="en-US" dirty="0"/>
                    </a:p>
                  </a:txBody>
                  <a:tcPr/>
                </a:tc>
                <a:extLst>
                  <a:ext uri="{0D108BD9-81ED-4DB2-BD59-A6C34878D82A}">
                    <a16:rowId xmlns:a16="http://schemas.microsoft.com/office/drawing/2014/main" val="1414800238"/>
                  </a:ext>
                </a:extLst>
              </a:tr>
              <a:tr h="364482">
                <a:tc>
                  <a:txBody>
                    <a:bodyPr/>
                    <a:lstStyle/>
                    <a:p>
                      <a:r>
                        <a:rPr lang="en-US" dirty="0"/>
                        <a:t>Sarah and Alex</a:t>
                      </a:r>
                    </a:p>
                  </a:txBody>
                  <a:tcPr/>
                </a:tc>
                <a:tc>
                  <a:txBody>
                    <a:bodyPr/>
                    <a:lstStyle/>
                    <a:p>
                      <a:r>
                        <a:rPr lang="en-US" dirty="0"/>
                        <a:t>Savings Account</a:t>
                      </a:r>
                    </a:p>
                  </a:txBody>
                  <a:tcPr/>
                </a:tc>
                <a:tc>
                  <a:txBody>
                    <a:bodyPr/>
                    <a:lstStyle/>
                    <a:p>
                      <a:r>
                        <a:rPr lang="en-US" dirty="0"/>
                        <a:t>$15,000</a:t>
                      </a:r>
                    </a:p>
                  </a:txBody>
                  <a:tcPr/>
                </a:tc>
                <a:tc>
                  <a:txBody>
                    <a:bodyPr/>
                    <a:lstStyle/>
                    <a:p>
                      <a:r>
                        <a:rPr lang="en-US" dirty="0"/>
                        <a:t>APY is 2%, annual income = $300</a:t>
                      </a:r>
                    </a:p>
                  </a:txBody>
                  <a:tcPr/>
                </a:tc>
                <a:extLst>
                  <a:ext uri="{0D108BD9-81ED-4DB2-BD59-A6C34878D82A}">
                    <a16:rowId xmlns:a16="http://schemas.microsoft.com/office/drawing/2014/main" val="3116464431"/>
                  </a:ext>
                </a:extLst>
              </a:tr>
              <a:tr h="364482">
                <a:tc>
                  <a:txBody>
                    <a:bodyPr/>
                    <a:lstStyle/>
                    <a:p>
                      <a:r>
                        <a:rPr lang="en-US" dirty="0"/>
                        <a:t>Sarah</a:t>
                      </a:r>
                    </a:p>
                  </a:txBody>
                  <a:tcPr/>
                </a:tc>
                <a:tc>
                  <a:txBody>
                    <a:bodyPr/>
                    <a:lstStyle/>
                    <a:p>
                      <a:r>
                        <a:rPr lang="en-US" dirty="0"/>
                        <a:t>Mutual Fund</a:t>
                      </a:r>
                    </a:p>
                  </a:txBody>
                  <a:tcPr/>
                </a:tc>
                <a:tc>
                  <a:txBody>
                    <a:bodyPr/>
                    <a:lstStyle/>
                    <a:p>
                      <a:r>
                        <a:rPr lang="en-US" dirty="0"/>
                        <a:t>$75,000</a:t>
                      </a:r>
                    </a:p>
                  </a:txBody>
                  <a:tcPr/>
                </a:tc>
                <a:tc>
                  <a:txBody>
                    <a:bodyPr/>
                    <a:lstStyle/>
                    <a:p>
                      <a:r>
                        <a:rPr lang="en-US" dirty="0"/>
                        <a:t>APY is unknown, imputed income is calculated using HUD passbook rate of .45% on assets over $75,000 ($75,000 x .45% = $337.50)</a:t>
                      </a:r>
                    </a:p>
                  </a:txBody>
                  <a:tcPr/>
                </a:tc>
                <a:extLst>
                  <a:ext uri="{0D108BD9-81ED-4DB2-BD59-A6C34878D82A}">
                    <a16:rowId xmlns:a16="http://schemas.microsoft.com/office/drawing/2014/main" val="502751726"/>
                  </a:ext>
                </a:extLst>
              </a:tr>
              <a:tr h="364482">
                <a:tc>
                  <a:txBody>
                    <a:bodyPr/>
                    <a:lstStyle/>
                    <a:p>
                      <a:r>
                        <a:rPr lang="en-US" dirty="0"/>
                        <a:t>Fern Smith</a:t>
                      </a:r>
                    </a:p>
                  </a:txBody>
                  <a:tcPr/>
                </a:tc>
                <a:tc>
                  <a:txBody>
                    <a:bodyPr/>
                    <a:lstStyle/>
                    <a:p>
                      <a:r>
                        <a:rPr lang="en-US" dirty="0"/>
                        <a:t>Checking Account</a:t>
                      </a:r>
                    </a:p>
                  </a:txBody>
                  <a:tcPr/>
                </a:tc>
                <a:tc>
                  <a:txBody>
                    <a:bodyPr/>
                    <a:lstStyle/>
                    <a:p>
                      <a:r>
                        <a:rPr lang="en-US" dirty="0"/>
                        <a:t>$675</a:t>
                      </a:r>
                    </a:p>
                  </a:txBody>
                  <a:tcPr/>
                </a:tc>
                <a:tc>
                  <a:txBody>
                    <a:bodyPr/>
                    <a:lstStyle/>
                    <a:p>
                      <a:r>
                        <a:rPr lang="en-US" dirty="0"/>
                        <a:t>$0</a:t>
                      </a:r>
                    </a:p>
                  </a:txBody>
                  <a:tcPr/>
                </a:tc>
                <a:extLst>
                  <a:ext uri="{0D108BD9-81ED-4DB2-BD59-A6C34878D82A}">
                    <a16:rowId xmlns:a16="http://schemas.microsoft.com/office/drawing/2014/main" val="3380281151"/>
                  </a:ext>
                </a:extLst>
              </a:tr>
              <a:tr h="364482">
                <a:tc>
                  <a:txBody>
                    <a:bodyPr/>
                    <a:lstStyle/>
                    <a:p>
                      <a:r>
                        <a:rPr lang="en-US" dirty="0"/>
                        <a:t>Faun Smith</a:t>
                      </a:r>
                    </a:p>
                  </a:txBody>
                  <a:tcPr/>
                </a:tc>
                <a:tc>
                  <a:txBody>
                    <a:bodyPr/>
                    <a:lstStyle/>
                    <a:p>
                      <a:r>
                        <a:rPr lang="en-US" dirty="0"/>
                        <a:t>Savings Account</a:t>
                      </a:r>
                    </a:p>
                  </a:txBody>
                  <a:tcPr/>
                </a:tc>
                <a:tc>
                  <a:txBody>
                    <a:bodyPr/>
                    <a:lstStyle/>
                    <a:p>
                      <a:r>
                        <a:rPr lang="en-US" dirty="0"/>
                        <a:t>$675</a:t>
                      </a:r>
                    </a:p>
                  </a:txBody>
                  <a:tcPr/>
                </a:tc>
                <a:tc>
                  <a:txBody>
                    <a:bodyPr/>
                    <a:lstStyle/>
                    <a:p>
                      <a:r>
                        <a:rPr lang="en-US" dirty="0"/>
                        <a:t>APY is 1%, annual income is $6.75</a:t>
                      </a:r>
                    </a:p>
                  </a:txBody>
                  <a:tcPr/>
                </a:tc>
                <a:extLst>
                  <a:ext uri="{0D108BD9-81ED-4DB2-BD59-A6C34878D82A}">
                    <a16:rowId xmlns:a16="http://schemas.microsoft.com/office/drawing/2014/main" val="3822367416"/>
                  </a:ext>
                </a:extLst>
              </a:tr>
              <a:tr h="364482">
                <a:tc>
                  <a:txBody>
                    <a:bodyPr/>
                    <a:lstStyle/>
                    <a:p>
                      <a:r>
                        <a:rPr lang="en-US" dirty="0"/>
                        <a:t>Total</a:t>
                      </a:r>
                    </a:p>
                  </a:txBody>
                  <a:tcPr/>
                </a:tc>
                <a:tc>
                  <a:txBody>
                    <a:bodyPr/>
                    <a:lstStyle/>
                    <a:p>
                      <a:endParaRPr lang="en-US" dirty="0"/>
                    </a:p>
                  </a:txBody>
                  <a:tcPr/>
                </a:tc>
                <a:tc>
                  <a:txBody>
                    <a:bodyPr/>
                    <a:lstStyle/>
                    <a:p>
                      <a:endParaRPr lang="en-US" dirty="0"/>
                    </a:p>
                  </a:txBody>
                  <a:tcPr/>
                </a:tc>
                <a:tc>
                  <a:txBody>
                    <a:bodyPr/>
                    <a:lstStyle/>
                    <a:p>
                      <a:r>
                        <a:rPr lang="en-US" dirty="0"/>
                        <a:t>$644.25</a:t>
                      </a:r>
                    </a:p>
                  </a:txBody>
                  <a:tcPr/>
                </a:tc>
                <a:extLst>
                  <a:ext uri="{0D108BD9-81ED-4DB2-BD59-A6C34878D82A}">
                    <a16:rowId xmlns:a16="http://schemas.microsoft.com/office/drawing/2014/main" val="19808234"/>
                  </a:ext>
                </a:extLst>
              </a:tr>
            </a:tbl>
          </a:graphicData>
        </a:graphic>
      </p:graphicFrame>
      <p:sp>
        <p:nvSpPr>
          <p:cNvPr id="9" name="Slide Number Placeholder 8">
            <a:extLst>
              <a:ext uri="{FF2B5EF4-FFF2-40B4-BE49-F238E27FC236}">
                <a16:creationId xmlns:a16="http://schemas.microsoft.com/office/drawing/2014/main" id="{247664CE-D960-62D7-37A2-333240E57D30}"/>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31</a:t>
            </a:fld>
            <a:endParaRPr lang="en-US" dirty="0"/>
          </a:p>
        </p:txBody>
      </p:sp>
      <p:sp>
        <p:nvSpPr>
          <p:cNvPr id="2" name="TextBox 1">
            <a:extLst>
              <a:ext uri="{FF2B5EF4-FFF2-40B4-BE49-F238E27FC236}">
                <a16:creationId xmlns:a16="http://schemas.microsoft.com/office/drawing/2014/main" id="{45124AC9-EA55-36CC-ED3A-95EAC77E08FA}"/>
              </a:ext>
            </a:extLst>
          </p:cNvPr>
          <p:cNvSpPr txBox="1"/>
          <p:nvPr/>
        </p:nvSpPr>
        <p:spPr>
          <a:xfrm>
            <a:off x="988142" y="6179574"/>
            <a:ext cx="8511817" cy="400110"/>
          </a:xfrm>
          <a:prstGeom prst="rect">
            <a:avLst/>
          </a:prstGeom>
          <a:noFill/>
        </p:spPr>
        <p:txBody>
          <a:bodyPr wrap="none" rtlCol="0">
            <a:spAutoFit/>
          </a:bodyPr>
          <a:lstStyle/>
          <a:p>
            <a:r>
              <a:rPr lang="en-US" sz="2000" b="1" dirty="0"/>
              <a:t>Total income = Income $74,352 + Income from Assets $644.25 = $74,996.25</a:t>
            </a:r>
          </a:p>
        </p:txBody>
      </p:sp>
    </p:spTree>
    <p:extLst>
      <p:ext uri="{BB962C8B-B14F-4D97-AF65-F5344CB8AC3E}">
        <p14:creationId xmlns:p14="http://schemas.microsoft.com/office/powerpoint/2010/main" val="4148897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3FFB1-4BD1-21E7-70EB-D3206ABB0499}"/>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E9B903EE-74DF-0637-E4F2-35C089FC9CC3}"/>
              </a:ext>
            </a:extLst>
          </p:cNvPr>
          <p:cNvSpPr>
            <a:spLocks noGrp="1"/>
          </p:cNvSpPr>
          <p:nvPr>
            <p:ph type="title"/>
          </p:nvPr>
        </p:nvSpPr>
        <p:spPr>
          <a:xfrm>
            <a:off x="838200" y="337193"/>
            <a:ext cx="5655197" cy="577208"/>
          </a:xfrm>
        </p:spPr>
        <p:txBody>
          <a:bodyPr anchor="b">
            <a:normAutofit/>
          </a:bodyPr>
          <a:lstStyle/>
          <a:p>
            <a:r>
              <a:rPr lang="en-US" dirty="0"/>
              <a:t>Questions?</a:t>
            </a:r>
          </a:p>
        </p:txBody>
      </p:sp>
      <p:sp>
        <p:nvSpPr>
          <p:cNvPr id="9" name="Slide Number Placeholder 8">
            <a:extLst>
              <a:ext uri="{FF2B5EF4-FFF2-40B4-BE49-F238E27FC236}">
                <a16:creationId xmlns:a16="http://schemas.microsoft.com/office/drawing/2014/main" id="{20CB2B11-15DE-E744-B97F-805A4EB2C22D}"/>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32</a:t>
            </a:fld>
            <a:endParaRPr lang="en-US" dirty="0"/>
          </a:p>
        </p:txBody>
      </p:sp>
      <p:sp>
        <p:nvSpPr>
          <p:cNvPr id="4" name="TextBox 3">
            <a:extLst>
              <a:ext uri="{FF2B5EF4-FFF2-40B4-BE49-F238E27FC236}">
                <a16:creationId xmlns:a16="http://schemas.microsoft.com/office/drawing/2014/main" id="{3E45B880-D6F5-92D4-F716-928459C00071}"/>
              </a:ext>
            </a:extLst>
          </p:cNvPr>
          <p:cNvSpPr txBox="1"/>
          <p:nvPr/>
        </p:nvSpPr>
        <p:spPr>
          <a:xfrm>
            <a:off x="3108643" y="2097857"/>
            <a:ext cx="7860890" cy="3970318"/>
          </a:xfrm>
          <a:prstGeom prst="rect">
            <a:avLst/>
          </a:prstGeom>
          <a:noFill/>
        </p:spPr>
        <p:txBody>
          <a:bodyPr wrap="square" rtlCol="0">
            <a:spAutoFit/>
          </a:bodyPr>
          <a:lstStyle/>
          <a:p>
            <a:pPr marL="365760" indent="-283464">
              <a:defRPr/>
            </a:pPr>
            <a:r>
              <a:rPr lang="en-US" sz="2800" dirty="0"/>
              <a:t>Be sure to…</a:t>
            </a:r>
          </a:p>
          <a:p>
            <a:pPr marL="365760" indent="-283464">
              <a:defRPr/>
            </a:pPr>
            <a:endParaRPr lang="en-US" sz="2800" dirty="0"/>
          </a:p>
          <a:p>
            <a:pPr marL="365760" indent="-283464">
              <a:buFont typeface="Wingdings 2"/>
              <a:buChar char=""/>
              <a:defRPr/>
            </a:pPr>
            <a:r>
              <a:rPr lang="en-US" sz="2800" dirty="0"/>
              <a:t>Fill out and return your Registration Form, </a:t>
            </a:r>
            <a:r>
              <a:rPr lang="en-US" sz="2800" b="1" dirty="0"/>
              <a:t>we will be publishing this information</a:t>
            </a:r>
            <a:r>
              <a:rPr lang="en-US" sz="2800" dirty="0"/>
              <a:t>.  (If we don’t get your form, you aren’t certified.)</a:t>
            </a:r>
          </a:p>
          <a:p>
            <a:pPr marL="365760" indent="-283464">
              <a:buFont typeface="Wingdings 2"/>
              <a:buChar char=""/>
              <a:defRPr/>
            </a:pPr>
            <a:r>
              <a:rPr lang="en-US" sz="2800" dirty="0"/>
              <a:t>Put through lots of loans!! </a:t>
            </a:r>
          </a:p>
          <a:p>
            <a:pPr marL="365760" indent="-283464">
              <a:defRPr/>
            </a:pPr>
            <a:endParaRPr lang="en-US" sz="2800" dirty="0"/>
          </a:p>
          <a:p>
            <a:pPr marL="365760" indent="-283464">
              <a:defRPr/>
            </a:pPr>
            <a:r>
              <a:rPr lang="en-US" sz="2800" dirty="0"/>
              <a:t>We look forward to working with you.</a:t>
            </a:r>
          </a:p>
          <a:p>
            <a:endParaRPr lang="en-US" sz="2800" dirty="0"/>
          </a:p>
        </p:txBody>
      </p:sp>
    </p:spTree>
    <p:extLst>
      <p:ext uri="{BB962C8B-B14F-4D97-AF65-F5344CB8AC3E}">
        <p14:creationId xmlns:p14="http://schemas.microsoft.com/office/powerpoint/2010/main" val="344905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FA5E-469B-2BFC-9D4E-BD1EC6E48CA0}"/>
              </a:ext>
            </a:extLst>
          </p:cNvPr>
          <p:cNvSpPr>
            <a:spLocks noGrp="1"/>
          </p:cNvSpPr>
          <p:nvPr>
            <p:ph type="ctrTitle"/>
          </p:nvPr>
        </p:nvSpPr>
        <p:spPr>
          <a:xfrm>
            <a:off x="6991350" y="487680"/>
            <a:ext cx="4179570" cy="3376691"/>
          </a:xfrm>
        </p:spPr>
        <p:txBody>
          <a:bodyPr/>
          <a:lstStyle/>
          <a:p>
            <a:r>
              <a:rPr lang="en-US" dirty="0"/>
              <a:t>Town of Paradise </a:t>
            </a:r>
            <a:br>
              <a:rPr lang="en-US" dirty="0"/>
            </a:br>
            <a:br>
              <a:rPr lang="en-US" dirty="0"/>
            </a:br>
            <a:r>
              <a:rPr lang="en-US" dirty="0"/>
              <a:t>programs for first-time homebuyers</a:t>
            </a:r>
          </a:p>
        </p:txBody>
      </p:sp>
      <p:pic>
        <p:nvPicPr>
          <p:cNvPr id="16" name="Picture Placeholder 15">
            <a:extLst>
              <a:ext uri="{FF2B5EF4-FFF2-40B4-BE49-F238E27FC236}">
                <a16:creationId xmlns:a16="http://schemas.microsoft.com/office/drawing/2014/main" id="{448EF356-1822-E2AE-2794-322870D4C222}"/>
              </a:ext>
            </a:extLst>
          </p:cNvPr>
          <p:cNvPicPr>
            <a:picLocks noGrp="1" noChangeAspect="1"/>
          </p:cNvPicPr>
          <p:nvPr>
            <p:ph type="pic" sz="quarter" idx="10"/>
          </p:nvPr>
        </p:nvPicPr>
        <p:blipFill>
          <a:blip r:embed="rId3"/>
          <a:srcRect l="18116" r="18116"/>
          <a:stretch/>
        </p:blipFill>
        <p:spPr>
          <a:xfrm>
            <a:off x="0" y="-5080"/>
            <a:ext cx="6576291" cy="6872605"/>
          </a:xfrm>
        </p:spPr>
      </p:pic>
      <p:cxnSp>
        <p:nvCxnSpPr>
          <p:cNvPr id="21" name="Straight Connector 20">
            <a:extLst>
              <a:ext uri="{FF2B5EF4-FFF2-40B4-BE49-F238E27FC236}">
                <a16:creationId xmlns:a16="http://schemas.microsoft.com/office/drawing/2014/main" id="{944268F6-A361-9907-F87F-9C4377ECAE6D}"/>
              </a:ext>
              <a:ext uri="{C183D7F6-B498-43B3-948B-1728B52AA6E4}">
                <adec:decorative xmlns:adec="http://schemas.microsoft.com/office/drawing/2017/decorative" val="1"/>
              </a:ext>
            </a:extLst>
          </p:cNvPr>
          <p:cNvCxnSpPr>
            <a:cxnSpLocks/>
          </p:cNvCxnSpPr>
          <p:nvPr/>
        </p:nvCxnSpPr>
        <p:spPr>
          <a:xfrm flipH="1" flipV="1">
            <a:off x="0" y="254643"/>
            <a:ext cx="6096000" cy="855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459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248" y="206477"/>
            <a:ext cx="7288282" cy="678724"/>
          </a:xfrm>
        </p:spPr>
        <p:txBody>
          <a:bodyPr/>
          <a:lstStyle/>
          <a:p>
            <a:r>
              <a:rPr lang="en-US" b="1" dirty="0"/>
              <a:t>Gap financing</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806195" y="1155504"/>
            <a:ext cx="8308308" cy="4640612"/>
          </a:xfrm>
        </p:spPr>
        <p:txBody>
          <a:bodyPr>
            <a:noAutofit/>
          </a:bodyPr>
          <a:lstStyle/>
          <a:p>
            <a:pPr>
              <a:lnSpc>
                <a:spcPct val="80000"/>
              </a:lnSpc>
              <a:defRPr/>
            </a:pPr>
            <a:r>
              <a:rPr lang="en-US" altLang="en-US" sz="2800" b="0" dirty="0"/>
              <a:t>Our homebuyer programs are designed to provide assistance in the form of a deferred payment, “silent” second loan. </a:t>
            </a:r>
          </a:p>
          <a:p>
            <a:pPr>
              <a:lnSpc>
                <a:spcPct val="80000"/>
              </a:lnSpc>
              <a:defRPr/>
            </a:pPr>
            <a:r>
              <a:rPr lang="en-US" altLang="en-US" sz="2800" b="0" dirty="0"/>
              <a:t>The loan is “Gap” financing – covering the difference between the first loan and what the home costs to purchase, while still having an affordable monthly payment. </a:t>
            </a:r>
          </a:p>
          <a:p>
            <a:pPr>
              <a:lnSpc>
                <a:spcPct val="80000"/>
              </a:lnSpc>
              <a:defRPr/>
            </a:pPr>
            <a:r>
              <a:rPr lang="en-US" altLang="en-US" sz="2800" b="0" dirty="0"/>
              <a:t>An affordable monthly payment means 25%-35% of the gross monthly income of the buying household.</a:t>
            </a:r>
          </a:p>
          <a:p>
            <a:pPr>
              <a:lnSpc>
                <a:spcPct val="80000"/>
              </a:lnSpc>
              <a:defRPr/>
            </a:pPr>
            <a:r>
              <a:rPr lang="en-US" altLang="en-US" sz="2800" b="0" dirty="0"/>
              <a:t>The loan is available to first-time homebuyer households earning no more than 80% AMI (area median income).</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87955-7419-C4EF-EFCA-A60984DFE9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28FAAB-DB22-BD71-00D1-06268E3CE794}"/>
              </a:ext>
            </a:extLst>
          </p:cNvPr>
          <p:cNvSpPr>
            <a:spLocks noGrp="1"/>
          </p:cNvSpPr>
          <p:nvPr>
            <p:ph type="title"/>
          </p:nvPr>
        </p:nvSpPr>
        <p:spPr>
          <a:xfrm>
            <a:off x="1322248" y="206477"/>
            <a:ext cx="7288282" cy="678724"/>
          </a:xfrm>
        </p:spPr>
        <p:txBody>
          <a:bodyPr/>
          <a:lstStyle/>
          <a:p>
            <a:r>
              <a:rPr lang="en-US" dirty="0"/>
              <a:t>Current income limits</a:t>
            </a:r>
            <a:endParaRPr lang="en-US" b="1" dirty="0"/>
          </a:p>
        </p:txBody>
      </p:sp>
      <p:graphicFrame>
        <p:nvGraphicFramePr>
          <p:cNvPr id="4" name="Content Placeholder 3">
            <a:extLst>
              <a:ext uri="{FF2B5EF4-FFF2-40B4-BE49-F238E27FC236}">
                <a16:creationId xmlns:a16="http://schemas.microsoft.com/office/drawing/2014/main" id="{E07CBC6B-6707-14FF-0E37-51788A876AF2}"/>
              </a:ext>
            </a:extLst>
          </p:cNvPr>
          <p:cNvGraphicFramePr>
            <a:graphicFrameLocks noGrp="1"/>
          </p:cNvGraphicFramePr>
          <p:nvPr>
            <p:ph sz="half" idx="2"/>
            <p:extLst>
              <p:ext uri="{D42A27DB-BD31-4B8C-83A1-F6EECF244321}">
                <p14:modId xmlns:p14="http://schemas.microsoft.com/office/powerpoint/2010/main" val="217562392"/>
              </p:ext>
            </p:extLst>
          </p:nvPr>
        </p:nvGraphicFramePr>
        <p:xfrm>
          <a:off x="725150" y="885201"/>
          <a:ext cx="10011982" cy="2167123"/>
        </p:xfrm>
        <a:graphic>
          <a:graphicData uri="http://schemas.openxmlformats.org/drawingml/2006/table">
            <a:tbl>
              <a:tblPr firstRow="1" bandRow="1">
                <a:tableStyleId>{93296810-A885-4BE3-A3E7-6D5BEEA58F35}</a:tableStyleId>
              </a:tblPr>
              <a:tblGrid>
                <a:gridCol w="983532">
                  <a:extLst>
                    <a:ext uri="{9D8B030D-6E8A-4147-A177-3AD203B41FA5}">
                      <a16:colId xmlns:a16="http://schemas.microsoft.com/office/drawing/2014/main" val="182997857"/>
                    </a:ext>
                  </a:extLst>
                </a:gridCol>
                <a:gridCol w="1104184">
                  <a:extLst>
                    <a:ext uri="{9D8B030D-6E8A-4147-A177-3AD203B41FA5}">
                      <a16:colId xmlns:a16="http://schemas.microsoft.com/office/drawing/2014/main" val="1747678993"/>
                    </a:ext>
                  </a:extLst>
                </a:gridCol>
                <a:gridCol w="1043858">
                  <a:extLst>
                    <a:ext uri="{9D8B030D-6E8A-4147-A177-3AD203B41FA5}">
                      <a16:colId xmlns:a16="http://schemas.microsoft.com/office/drawing/2014/main" val="3562491253"/>
                    </a:ext>
                  </a:extLst>
                </a:gridCol>
                <a:gridCol w="1119033">
                  <a:extLst>
                    <a:ext uri="{9D8B030D-6E8A-4147-A177-3AD203B41FA5}">
                      <a16:colId xmlns:a16="http://schemas.microsoft.com/office/drawing/2014/main" val="3545041152"/>
                    </a:ext>
                  </a:extLst>
                </a:gridCol>
                <a:gridCol w="1085850">
                  <a:extLst>
                    <a:ext uri="{9D8B030D-6E8A-4147-A177-3AD203B41FA5}">
                      <a16:colId xmlns:a16="http://schemas.microsoft.com/office/drawing/2014/main" val="3829728369"/>
                    </a:ext>
                  </a:extLst>
                </a:gridCol>
                <a:gridCol w="1066800">
                  <a:extLst>
                    <a:ext uri="{9D8B030D-6E8A-4147-A177-3AD203B41FA5}">
                      <a16:colId xmlns:a16="http://schemas.microsoft.com/office/drawing/2014/main" val="3524730678"/>
                    </a:ext>
                  </a:extLst>
                </a:gridCol>
                <a:gridCol w="1171575">
                  <a:extLst>
                    <a:ext uri="{9D8B030D-6E8A-4147-A177-3AD203B41FA5}">
                      <a16:colId xmlns:a16="http://schemas.microsoft.com/office/drawing/2014/main" val="773472464"/>
                    </a:ext>
                  </a:extLst>
                </a:gridCol>
                <a:gridCol w="1181100">
                  <a:extLst>
                    <a:ext uri="{9D8B030D-6E8A-4147-A177-3AD203B41FA5}">
                      <a16:colId xmlns:a16="http://schemas.microsoft.com/office/drawing/2014/main" val="4211635405"/>
                    </a:ext>
                  </a:extLst>
                </a:gridCol>
                <a:gridCol w="1256050">
                  <a:extLst>
                    <a:ext uri="{9D8B030D-6E8A-4147-A177-3AD203B41FA5}">
                      <a16:colId xmlns:a16="http://schemas.microsoft.com/office/drawing/2014/main" val="2906086470"/>
                    </a:ext>
                  </a:extLst>
                </a:gridCol>
              </a:tblGrid>
              <a:tr h="342755">
                <a:tc rowSpan="3">
                  <a:txBody>
                    <a:bodyPr/>
                    <a:lstStyle/>
                    <a:p>
                      <a:r>
                        <a:rPr lang="en-US" dirty="0">
                          <a:solidFill>
                            <a:schemeClr val="tx1"/>
                          </a:solidFill>
                        </a:rPr>
                        <a:t>Butte County</a:t>
                      </a:r>
                    </a:p>
                    <a:p>
                      <a:endParaRPr lang="en-US" dirty="0">
                        <a:solidFill>
                          <a:schemeClr val="tx1"/>
                        </a:solidFill>
                      </a:endParaRPr>
                    </a:p>
                    <a:p>
                      <a:r>
                        <a:rPr lang="en-US" dirty="0">
                          <a:solidFill>
                            <a:schemeClr val="tx1"/>
                          </a:solidFill>
                        </a:rPr>
                        <a:t>80% AMI</a:t>
                      </a:r>
                    </a:p>
                  </a:txBody>
                  <a:tcPr/>
                </a:tc>
                <a:tc gridSpan="8">
                  <a:txBody>
                    <a:bodyPr/>
                    <a:lstStyle/>
                    <a:p>
                      <a:pPr algn="ctr"/>
                      <a:r>
                        <a:rPr lang="en-US" dirty="0"/>
                        <a:t>2025 Income Limits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264534735"/>
                  </a:ext>
                </a:extLst>
              </a:tr>
              <a:tr h="569676">
                <a:tc vMerge="1">
                  <a:txBody>
                    <a:bodyPr/>
                    <a:lstStyle/>
                    <a:p>
                      <a:endParaRPr lang="en-US"/>
                    </a:p>
                  </a:txBody>
                  <a:tcPr/>
                </a:tc>
                <a:tc>
                  <a:txBody>
                    <a:bodyPr/>
                    <a:lstStyle/>
                    <a:p>
                      <a:r>
                        <a:rPr lang="en-US" b="1" dirty="0"/>
                        <a:t>1 person</a:t>
                      </a:r>
                    </a:p>
                  </a:txBody>
                  <a:tcPr/>
                </a:tc>
                <a:tc>
                  <a:txBody>
                    <a:bodyPr/>
                    <a:lstStyle/>
                    <a:p>
                      <a:r>
                        <a:rPr lang="en-US" b="1" dirty="0"/>
                        <a:t>2 person</a:t>
                      </a:r>
                    </a:p>
                  </a:txBody>
                  <a:tcPr/>
                </a:tc>
                <a:tc>
                  <a:txBody>
                    <a:bodyPr/>
                    <a:lstStyle/>
                    <a:p>
                      <a:r>
                        <a:rPr lang="en-US" b="1" dirty="0"/>
                        <a:t>3 person</a:t>
                      </a:r>
                    </a:p>
                  </a:txBody>
                  <a:tcPr/>
                </a:tc>
                <a:tc>
                  <a:txBody>
                    <a:bodyPr/>
                    <a:lstStyle/>
                    <a:p>
                      <a:r>
                        <a:rPr lang="en-US" b="1" dirty="0"/>
                        <a:t>4 person</a:t>
                      </a:r>
                    </a:p>
                  </a:txBody>
                  <a:tcPr/>
                </a:tc>
                <a:tc>
                  <a:txBody>
                    <a:bodyPr/>
                    <a:lstStyle/>
                    <a:p>
                      <a:r>
                        <a:rPr lang="en-US" b="1" dirty="0"/>
                        <a:t>5 person</a:t>
                      </a:r>
                    </a:p>
                  </a:txBody>
                  <a:tcPr/>
                </a:tc>
                <a:tc>
                  <a:txBody>
                    <a:bodyPr/>
                    <a:lstStyle/>
                    <a:p>
                      <a:r>
                        <a:rPr lang="en-US" b="1" dirty="0"/>
                        <a:t>6 person</a:t>
                      </a:r>
                    </a:p>
                  </a:txBody>
                  <a:tcPr/>
                </a:tc>
                <a:tc>
                  <a:txBody>
                    <a:bodyPr/>
                    <a:lstStyle/>
                    <a:p>
                      <a:r>
                        <a:rPr lang="en-US" b="1" dirty="0"/>
                        <a:t>7 person</a:t>
                      </a:r>
                    </a:p>
                  </a:txBody>
                  <a:tcPr/>
                </a:tc>
                <a:tc>
                  <a:txBody>
                    <a:bodyPr/>
                    <a:lstStyle/>
                    <a:p>
                      <a:r>
                        <a:rPr lang="en-US" b="1" dirty="0"/>
                        <a:t>8 person</a:t>
                      </a:r>
                    </a:p>
                  </a:txBody>
                  <a:tcPr/>
                </a:tc>
                <a:extLst>
                  <a:ext uri="{0D108BD9-81ED-4DB2-BD59-A6C34878D82A}">
                    <a16:rowId xmlns:a16="http://schemas.microsoft.com/office/drawing/2014/main" val="2111181369"/>
                  </a:ext>
                </a:extLst>
              </a:tr>
              <a:tr h="591607">
                <a:tc vMerge="1">
                  <a:txBody>
                    <a:bodyPr/>
                    <a:lstStyle/>
                    <a:p>
                      <a:endParaRPr lang="en-US"/>
                    </a:p>
                  </a:txBody>
                  <a:tcPr/>
                </a:tc>
                <a:tc>
                  <a:txBody>
                    <a:bodyPr/>
                    <a:lstStyle/>
                    <a:p>
                      <a:r>
                        <a:rPr lang="en-US" dirty="0"/>
                        <a:t>$52,600</a:t>
                      </a:r>
                    </a:p>
                  </a:txBody>
                  <a:tcPr/>
                </a:tc>
                <a:tc>
                  <a:txBody>
                    <a:bodyPr/>
                    <a:lstStyle/>
                    <a:p>
                      <a:r>
                        <a:rPr lang="en-US" dirty="0"/>
                        <a:t>$60,100</a:t>
                      </a:r>
                    </a:p>
                  </a:txBody>
                  <a:tcPr/>
                </a:tc>
                <a:tc>
                  <a:txBody>
                    <a:bodyPr/>
                    <a:lstStyle/>
                    <a:p>
                      <a:r>
                        <a:rPr lang="en-US" dirty="0"/>
                        <a:t>$67,600</a:t>
                      </a:r>
                    </a:p>
                  </a:txBody>
                  <a:tcPr/>
                </a:tc>
                <a:tc>
                  <a:txBody>
                    <a:bodyPr/>
                    <a:lstStyle/>
                    <a:p>
                      <a:r>
                        <a:rPr lang="en-US" dirty="0"/>
                        <a:t>$75,100</a:t>
                      </a:r>
                    </a:p>
                  </a:txBody>
                  <a:tcPr/>
                </a:tc>
                <a:tc>
                  <a:txBody>
                    <a:bodyPr/>
                    <a:lstStyle/>
                    <a:p>
                      <a:r>
                        <a:rPr lang="en-US" dirty="0"/>
                        <a:t>$81,150</a:t>
                      </a:r>
                    </a:p>
                  </a:txBody>
                  <a:tcPr/>
                </a:tc>
                <a:tc>
                  <a:txBody>
                    <a:bodyPr/>
                    <a:lstStyle/>
                    <a:p>
                      <a:r>
                        <a:rPr lang="en-US" dirty="0"/>
                        <a:t>$87,150</a:t>
                      </a:r>
                    </a:p>
                  </a:txBody>
                  <a:tcPr/>
                </a:tc>
                <a:tc>
                  <a:txBody>
                    <a:bodyPr/>
                    <a:lstStyle/>
                    <a:p>
                      <a:r>
                        <a:rPr lang="en-US" dirty="0"/>
                        <a:t>$93,150</a:t>
                      </a:r>
                    </a:p>
                  </a:txBody>
                  <a:tcPr/>
                </a:tc>
                <a:tc>
                  <a:txBody>
                    <a:bodyPr/>
                    <a:lstStyle/>
                    <a:p>
                      <a:r>
                        <a:rPr lang="en-US" dirty="0"/>
                        <a:t>$99,150</a:t>
                      </a:r>
                    </a:p>
                  </a:txBody>
                  <a:tcPr/>
                </a:tc>
                <a:extLst>
                  <a:ext uri="{0D108BD9-81ED-4DB2-BD59-A6C34878D82A}">
                    <a16:rowId xmlns:a16="http://schemas.microsoft.com/office/drawing/2014/main" val="3510016386"/>
                  </a:ext>
                </a:extLst>
              </a:tr>
              <a:tr h="591607">
                <a:tc>
                  <a:txBody>
                    <a:bodyPr/>
                    <a:lstStyle/>
                    <a:p>
                      <a:r>
                        <a:rPr lang="en-US" b="1" dirty="0">
                          <a:solidFill>
                            <a:schemeClr val="tx1"/>
                          </a:solidFill>
                        </a:rPr>
                        <a:t>120% AMI*</a:t>
                      </a:r>
                    </a:p>
                  </a:txBody>
                  <a:tcPr>
                    <a:solidFill>
                      <a:schemeClr val="accent6"/>
                    </a:solidFill>
                  </a:tcPr>
                </a:tc>
                <a:tc>
                  <a:txBody>
                    <a:bodyPr/>
                    <a:lstStyle/>
                    <a:p>
                      <a:r>
                        <a:rPr lang="en-US" sz="1800" dirty="0"/>
                        <a:t>$81,150</a:t>
                      </a:r>
                    </a:p>
                  </a:txBody>
                  <a:tcPr/>
                </a:tc>
                <a:tc>
                  <a:txBody>
                    <a:bodyPr/>
                    <a:lstStyle/>
                    <a:p>
                      <a:r>
                        <a:rPr lang="en-US" sz="1800" dirty="0"/>
                        <a:t>$92,700</a:t>
                      </a:r>
                    </a:p>
                  </a:txBody>
                  <a:tcPr/>
                </a:tc>
                <a:tc>
                  <a:txBody>
                    <a:bodyPr/>
                    <a:lstStyle/>
                    <a:p>
                      <a:r>
                        <a:rPr lang="en-US" sz="1800" dirty="0"/>
                        <a:t>$104,300</a:t>
                      </a:r>
                    </a:p>
                  </a:txBody>
                  <a:tcPr/>
                </a:tc>
                <a:tc>
                  <a:txBody>
                    <a:bodyPr/>
                    <a:lstStyle/>
                    <a:p>
                      <a:r>
                        <a:rPr lang="en-US" sz="1800" dirty="0"/>
                        <a:t>$115,900</a:t>
                      </a:r>
                    </a:p>
                  </a:txBody>
                  <a:tcPr/>
                </a:tc>
                <a:tc>
                  <a:txBody>
                    <a:bodyPr/>
                    <a:lstStyle/>
                    <a:p>
                      <a:r>
                        <a:rPr lang="en-US" sz="1800" dirty="0"/>
                        <a:t>$125,150</a:t>
                      </a:r>
                    </a:p>
                  </a:txBody>
                  <a:tcPr/>
                </a:tc>
                <a:tc>
                  <a:txBody>
                    <a:bodyPr/>
                    <a:lstStyle/>
                    <a:p>
                      <a:r>
                        <a:rPr lang="en-US" sz="1800" dirty="0"/>
                        <a:t>$134,450</a:t>
                      </a:r>
                    </a:p>
                  </a:txBody>
                  <a:tcPr/>
                </a:tc>
                <a:tc>
                  <a:txBody>
                    <a:bodyPr/>
                    <a:lstStyle/>
                    <a:p>
                      <a:r>
                        <a:rPr lang="en-US" sz="1800" dirty="0"/>
                        <a:t>$143,700</a:t>
                      </a:r>
                    </a:p>
                  </a:txBody>
                  <a:tcPr/>
                </a:tc>
                <a:tc>
                  <a:txBody>
                    <a:bodyPr/>
                    <a:lstStyle/>
                    <a:p>
                      <a:r>
                        <a:rPr lang="en-US" sz="1800" dirty="0"/>
                        <a:t>$153,000</a:t>
                      </a:r>
                    </a:p>
                  </a:txBody>
                  <a:tcPr/>
                </a:tc>
                <a:extLst>
                  <a:ext uri="{0D108BD9-81ED-4DB2-BD59-A6C34878D82A}">
                    <a16:rowId xmlns:a16="http://schemas.microsoft.com/office/drawing/2014/main" val="1003232366"/>
                  </a:ext>
                </a:extLst>
              </a:tr>
            </a:tbl>
          </a:graphicData>
        </a:graphic>
      </p:graphicFrame>
      <p:sp>
        <p:nvSpPr>
          <p:cNvPr id="14" name="Slide Number Placeholder 5">
            <a:extLst>
              <a:ext uri="{FF2B5EF4-FFF2-40B4-BE49-F238E27FC236}">
                <a16:creationId xmlns:a16="http://schemas.microsoft.com/office/drawing/2014/main" id="{0F19577E-BB0E-78BB-1A81-62E0384C5C27}"/>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6</a:t>
            </a:fld>
            <a:endParaRPr lang="en-US" dirty="0"/>
          </a:p>
        </p:txBody>
      </p:sp>
      <p:sp>
        <p:nvSpPr>
          <p:cNvPr id="5" name="TextBox 4">
            <a:extLst>
              <a:ext uri="{FF2B5EF4-FFF2-40B4-BE49-F238E27FC236}">
                <a16:creationId xmlns:a16="http://schemas.microsoft.com/office/drawing/2014/main" id="{42E27C89-B0AA-DD53-FFDA-E86D89074818}"/>
              </a:ext>
            </a:extLst>
          </p:cNvPr>
          <p:cNvSpPr txBox="1"/>
          <p:nvPr/>
        </p:nvSpPr>
        <p:spPr>
          <a:xfrm>
            <a:off x="262275" y="3397487"/>
            <a:ext cx="11929725" cy="3323987"/>
          </a:xfrm>
          <a:prstGeom prst="rect">
            <a:avLst/>
          </a:prstGeom>
          <a:noFill/>
        </p:spPr>
        <p:txBody>
          <a:bodyPr wrap="square" rtlCol="0">
            <a:spAutoFit/>
          </a:bodyPr>
          <a:lstStyle/>
          <a:p>
            <a:r>
              <a:rPr lang="en-US" sz="2400" dirty="0"/>
              <a:t>Income is by </a:t>
            </a:r>
            <a:r>
              <a:rPr lang="en-US" sz="2400" b="1" dirty="0"/>
              <a:t>household size.</a:t>
            </a:r>
          </a:p>
          <a:p>
            <a:r>
              <a:rPr lang="en-US" sz="2400" dirty="0"/>
              <a:t>A </a:t>
            </a:r>
            <a:r>
              <a:rPr lang="en-US" sz="2400" b="1" dirty="0"/>
              <a:t>household</a:t>
            </a:r>
            <a:r>
              <a:rPr lang="en-US" sz="2400" dirty="0"/>
              <a:t> includes </a:t>
            </a:r>
            <a:r>
              <a:rPr lang="en-US" sz="2400" b="1" dirty="0"/>
              <a:t>ALL</a:t>
            </a:r>
            <a:r>
              <a:rPr lang="en-US" sz="2400" dirty="0"/>
              <a:t> members of the family who will live in the home.</a:t>
            </a:r>
          </a:p>
          <a:p>
            <a:r>
              <a:rPr lang="en-US" sz="2400" b="1" dirty="0"/>
              <a:t>Household Income</a:t>
            </a:r>
            <a:r>
              <a:rPr lang="en-US" sz="2400" dirty="0"/>
              <a:t> includes income from </a:t>
            </a:r>
            <a:r>
              <a:rPr lang="en-US" sz="2400" b="1" dirty="0"/>
              <a:t>ALL</a:t>
            </a:r>
            <a:r>
              <a:rPr lang="en-US" sz="2400" dirty="0"/>
              <a:t> adult household members, whether or not they are applicants on the loan.</a:t>
            </a:r>
          </a:p>
          <a:p>
            <a:r>
              <a:rPr lang="en-US" sz="2400" dirty="0"/>
              <a:t>Income limits are set annually by HUD (usually announced in April and effective in June).</a:t>
            </a:r>
          </a:p>
          <a:p>
            <a:endParaRPr lang="en-US" sz="2400" dirty="0"/>
          </a:p>
          <a:p>
            <a:r>
              <a:rPr lang="en-US" sz="2200" i="1" dirty="0"/>
              <a:t>For example, Sarah Smith is the applicant. Her household includes herself, her spouse, and their 3 children (ages 19, 16, and 11). Sarah has a household of 5 and they can collectively make up to $81,150.</a:t>
            </a:r>
          </a:p>
          <a:p>
            <a:r>
              <a:rPr lang="en-US" sz="2200" i="1" dirty="0"/>
              <a:t>The household income is Sarah’s income, her spouse’s income, and the 19-year-old daughter.</a:t>
            </a:r>
          </a:p>
        </p:txBody>
      </p:sp>
      <p:sp>
        <p:nvSpPr>
          <p:cNvPr id="3" name="TextBox 2">
            <a:extLst>
              <a:ext uri="{FF2B5EF4-FFF2-40B4-BE49-F238E27FC236}">
                <a16:creationId xmlns:a16="http://schemas.microsoft.com/office/drawing/2014/main" id="{9C6CCA53-3A7F-83EB-D0D9-8F400B32BED6}"/>
              </a:ext>
            </a:extLst>
          </p:cNvPr>
          <p:cNvSpPr txBox="1"/>
          <p:nvPr/>
        </p:nvSpPr>
        <p:spPr>
          <a:xfrm>
            <a:off x="1454868" y="3052324"/>
            <a:ext cx="10403757" cy="376676"/>
          </a:xfrm>
          <a:prstGeom prst="rect">
            <a:avLst/>
          </a:prstGeom>
          <a:noFill/>
        </p:spPr>
        <p:txBody>
          <a:bodyPr wrap="square" rtlCol="0">
            <a:spAutoFit/>
          </a:bodyPr>
          <a:lstStyle/>
          <a:p>
            <a:r>
              <a:rPr lang="en-US" dirty="0">
                <a:highlight>
                  <a:srgbClr val="FFFF00"/>
                </a:highlight>
              </a:rPr>
              <a:t>* 120% AMI IS FOR DISASTER AFFECTED HOUSEHOLDS ONLY – ENDS 12/31/2025 </a:t>
            </a:r>
          </a:p>
        </p:txBody>
      </p:sp>
    </p:spTree>
    <p:extLst>
      <p:ext uri="{BB962C8B-B14F-4D97-AF65-F5344CB8AC3E}">
        <p14:creationId xmlns:p14="http://schemas.microsoft.com/office/powerpoint/2010/main" val="366907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6ED51-41B3-0BBE-C9E0-1FEA5D695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D2E65C-FAD5-0397-E8B7-8FF08F27124E}"/>
              </a:ext>
            </a:extLst>
          </p:cNvPr>
          <p:cNvSpPr>
            <a:spLocks noGrp="1"/>
          </p:cNvSpPr>
          <p:nvPr>
            <p:ph type="title"/>
          </p:nvPr>
        </p:nvSpPr>
        <p:spPr>
          <a:xfrm>
            <a:off x="1322248" y="206477"/>
            <a:ext cx="7288282" cy="678724"/>
          </a:xfrm>
        </p:spPr>
        <p:txBody>
          <a:bodyPr/>
          <a:lstStyle/>
          <a:p>
            <a:r>
              <a:rPr lang="en-US" b="1" dirty="0"/>
              <a:t>Behind the scenes</a:t>
            </a:r>
          </a:p>
        </p:txBody>
      </p:sp>
      <p:sp>
        <p:nvSpPr>
          <p:cNvPr id="3" name="Text Placeholder 2">
            <a:extLst>
              <a:ext uri="{FF2B5EF4-FFF2-40B4-BE49-F238E27FC236}">
                <a16:creationId xmlns:a16="http://schemas.microsoft.com/office/drawing/2014/main" id="{254066DD-166E-8CBA-972B-93CD1DD12EFB}"/>
              </a:ext>
            </a:extLst>
          </p:cNvPr>
          <p:cNvSpPr>
            <a:spLocks noGrp="1"/>
          </p:cNvSpPr>
          <p:nvPr>
            <p:ph sz="half" idx="2"/>
          </p:nvPr>
        </p:nvSpPr>
        <p:spPr>
          <a:xfrm>
            <a:off x="806195" y="1155504"/>
            <a:ext cx="8308308" cy="4640612"/>
          </a:xfrm>
        </p:spPr>
        <p:txBody>
          <a:bodyPr>
            <a:noAutofit/>
          </a:bodyPr>
          <a:lstStyle/>
          <a:p>
            <a:r>
              <a:rPr lang="en-US" sz="2800" b="0" dirty="0"/>
              <a:t>The funding for the Town’s programs come from different sources, so different rules apply depending on if the source is state or federal.</a:t>
            </a:r>
          </a:p>
          <a:p>
            <a:r>
              <a:rPr lang="en-US" sz="2800" b="0" dirty="0"/>
              <a:t>HOME and CDBG funding are federal sources, </a:t>
            </a:r>
            <a:r>
              <a:rPr lang="en-US" sz="2800" b="0" dirty="0" err="1"/>
              <a:t>CalHome</a:t>
            </a:r>
            <a:r>
              <a:rPr lang="en-US" sz="2800" b="0" dirty="0"/>
              <a:t> is state.</a:t>
            </a:r>
          </a:p>
          <a:p>
            <a:endParaRPr lang="en-US" sz="2800" b="0" dirty="0"/>
          </a:p>
          <a:p>
            <a:r>
              <a:rPr lang="en-US" sz="2800" b="0" dirty="0"/>
              <a:t>The Town of Paradise is TEMPORARILY permitted to assist disaster-affected households who make up to 120% AMI. Applicants under this waiver musts </a:t>
            </a:r>
            <a:r>
              <a:rPr lang="en-US" sz="2800" b="0" i="1" dirty="0"/>
              <a:t>close escrow </a:t>
            </a:r>
            <a:r>
              <a:rPr lang="en-US" sz="2800" b="0" dirty="0"/>
              <a:t>by 12/31/2025.</a:t>
            </a:r>
          </a:p>
        </p:txBody>
      </p:sp>
      <p:sp>
        <p:nvSpPr>
          <p:cNvPr id="14" name="Slide Number Placeholder 5">
            <a:extLst>
              <a:ext uri="{FF2B5EF4-FFF2-40B4-BE49-F238E27FC236}">
                <a16:creationId xmlns:a16="http://schemas.microsoft.com/office/drawing/2014/main" id="{A7DCAC91-0B58-BDF9-5DC7-AC13480BB66B}"/>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7</a:t>
            </a:fld>
            <a:endParaRPr lang="en-US" dirty="0"/>
          </a:p>
        </p:txBody>
      </p:sp>
    </p:spTree>
    <p:extLst>
      <p:ext uri="{BB962C8B-B14F-4D97-AF65-F5344CB8AC3E}">
        <p14:creationId xmlns:p14="http://schemas.microsoft.com/office/powerpoint/2010/main" val="757379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9FB57-1810-B27A-9619-C51937FF53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3ECD7A-E00B-5AD8-8FCC-DAB4AD124966}"/>
              </a:ext>
            </a:extLst>
          </p:cNvPr>
          <p:cNvSpPr>
            <a:spLocks noGrp="1"/>
          </p:cNvSpPr>
          <p:nvPr>
            <p:ph type="title"/>
          </p:nvPr>
        </p:nvSpPr>
        <p:spPr>
          <a:xfrm>
            <a:off x="3036939" y="101294"/>
            <a:ext cx="6270522" cy="800714"/>
          </a:xfrm>
        </p:spPr>
        <p:txBody>
          <a:bodyPr>
            <a:normAutofit/>
          </a:bodyPr>
          <a:lstStyle/>
          <a:p>
            <a:pPr algn="ctr"/>
            <a:r>
              <a:rPr lang="en-US" b="1" dirty="0"/>
              <a:t>Who is a first-time homebuyer?</a:t>
            </a:r>
            <a:endParaRPr lang="en-US" dirty="0"/>
          </a:p>
        </p:txBody>
      </p:sp>
      <p:sp>
        <p:nvSpPr>
          <p:cNvPr id="6" name="Text Placeholder 5">
            <a:extLst>
              <a:ext uri="{FF2B5EF4-FFF2-40B4-BE49-F238E27FC236}">
                <a16:creationId xmlns:a16="http://schemas.microsoft.com/office/drawing/2014/main" id="{B4B13AC4-C4A6-5350-FB34-3F8FE1DF82C6}"/>
              </a:ext>
            </a:extLst>
          </p:cNvPr>
          <p:cNvSpPr>
            <a:spLocks noGrp="1"/>
          </p:cNvSpPr>
          <p:nvPr>
            <p:ph sz="half" idx="16"/>
          </p:nvPr>
        </p:nvSpPr>
        <p:spPr>
          <a:xfrm>
            <a:off x="383458" y="902008"/>
            <a:ext cx="11651226" cy="5557786"/>
          </a:xfrm>
        </p:spPr>
        <p:txBody>
          <a:bodyPr>
            <a:noAutofit/>
          </a:bodyPr>
          <a:lstStyle/>
          <a:p>
            <a:pPr>
              <a:lnSpc>
                <a:spcPct val="80000"/>
              </a:lnSpc>
            </a:pPr>
            <a:r>
              <a:rPr lang="en-US" altLang="en-US" sz="2400" dirty="0">
                <a:latin typeface="Aptos" panose="020B0004020202020204" pitchFamily="34" charset="0"/>
              </a:rPr>
              <a:t>Anyone who has </a:t>
            </a:r>
            <a:r>
              <a:rPr lang="en-US" altLang="en-US" sz="2400" i="1" u="sng" dirty="0">
                <a:latin typeface="Aptos" panose="020B0004020202020204" pitchFamily="34" charset="0"/>
              </a:rPr>
              <a:t>NOT</a:t>
            </a:r>
            <a:r>
              <a:rPr lang="en-US" altLang="en-US" sz="2400" dirty="0">
                <a:latin typeface="Aptos" panose="020B0004020202020204" pitchFamily="34" charset="0"/>
              </a:rPr>
              <a:t> been on title to a home for the past 3 years and meets low-income limits. Exceptions:</a:t>
            </a:r>
          </a:p>
          <a:p>
            <a:pPr marL="0" lvl="1" indent="0">
              <a:lnSpc>
                <a:spcPct val="80000"/>
              </a:lnSpc>
              <a:buNone/>
            </a:pPr>
            <a:r>
              <a:rPr lang="en-US" altLang="en-US" sz="2400" dirty="0">
                <a:latin typeface="Aptos" panose="020B0004020202020204" pitchFamily="34" charset="0"/>
              </a:rPr>
              <a:t>1) a displaced </a:t>
            </a:r>
            <a:r>
              <a:rPr lang="en-US" altLang="en-US" sz="2400" u="sng" dirty="0">
                <a:latin typeface="Aptos" panose="020B0004020202020204" pitchFamily="34" charset="0"/>
              </a:rPr>
              <a:t>homemaker</a:t>
            </a:r>
            <a:r>
              <a:rPr lang="en-US" altLang="en-US" sz="2400" dirty="0">
                <a:latin typeface="Aptos" panose="020B0004020202020204" pitchFamily="34" charset="0"/>
              </a:rPr>
              <a:t> who has not, within the preceding two years, worked on a full-time basis for a consecutive 12-month period; </a:t>
            </a:r>
          </a:p>
          <a:p>
            <a:pPr marL="0" lvl="1" indent="0">
              <a:lnSpc>
                <a:spcPct val="80000"/>
              </a:lnSpc>
              <a:buNone/>
            </a:pPr>
            <a:r>
              <a:rPr lang="en-US" altLang="en-US" sz="2400" dirty="0">
                <a:latin typeface="Aptos" panose="020B0004020202020204" pitchFamily="34" charset="0"/>
              </a:rPr>
              <a:t>2) a </a:t>
            </a:r>
            <a:r>
              <a:rPr lang="en-US" altLang="en-US" sz="2400" u="sng" dirty="0">
                <a:latin typeface="Aptos" panose="020B0004020202020204" pitchFamily="34" charset="0"/>
              </a:rPr>
              <a:t>single parent </a:t>
            </a:r>
            <a:r>
              <a:rPr lang="en-US" altLang="en-US" sz="2400" dirty="0">
                <a:latin typeface="Aptos" panose="020B0004020202020204" pitchFamily="34" charset="0"/>
              </a:rPr>
              <a:t>who is unmarried or legally separated and has one or more minor children for whom the individual has at least </a:t>
            </a:r>
            <a:r>
              <a:rPr lang="en-US" altLang="en-US" sz="2400" u="sng" dirty="0">
                <a:latin typeface="Aptos" panose="020B0004020202020204" pitchFamily="34" charset="0"/>
              </a:rPr>
              <a:t>50% joint custody</a:t>
            </a:r>
            <a:r>
              <a:rPr lang="en-US" altLang="en-US" sz="2400" dirty="0">
                <a:latin typeface="Aptos" panose="020B0004020202020204" pitchFamily="34" charset="0"/>
              </a:rPr>
              <a:t>; and </a:t>
            </a:r>
          </a:p>
          <a:p>
            <a:pPr marL="0" lvl="1" indent="0">
              <a:lnSpc>
                <a:spcPct val="80000"/>
              </a:lnSpc>
              <a:buNone/>
            </a:pPr>
            <a:r>
              <a:rPr lang="en-US" altLang="en-US" sz="2400" dirty="0">
                <a:latin typeface="Aptos" panose="020B0004020202020204" pitchFamily="34" charset="0"/>
              </a:rPr>
              <a:t>3) an individual or individuals who owns or owned, as a principal residence during the three-year period before the purchase of a home with assistance, a dwelling unit whose structure is either </a:t>
            </a:r>
            <a:r>
              <a:rPr lang="en-US" altLang="en-US" sz="2400" u="sng" dirty="0">
                <a:latin typeface="Aptos" panose="020B0004020202020204" pitchFamily="34" charset="0"/>
              </a:rPr>
              <a:t>not permanently affixed </a:t>
            </a:r>
            <a:r>
              <a:rPr lang="en-US" altLang="en-US" sz="2400" dirty="0">
                <a:latin typeface="Aptos" panose="020B0004020202020204" pitchFamily="34" charset="0"/>
              </a:rPr>
              <a:t>to a permanent foundation in accordance with local or state regulations or </a:t>
            </a:r>
            <a:r>
              <a:rPr lang="en-US" altLang="en-US" sz="2400" u="sng" dirty="0">
                <a:latin typeface="Aptos" panose="020B0004020202020204" pitchFamily="34" charset="0"/>
              </a:rPr>
              <a:t>not in compliance </a:t>
            </a:r>
            <a:r>
              <a:rPr lang="en-US" altLang="en-US" sz="2400" dirty="0">
                <a:latin typeface="Aptos" panose="020B0004020202020204" pitchFamily="34" charset="0"/>
              </a:rPr>
              <a:t>with state, local or model building codes and cannot be brought into compliance for less than the cost of constructing a permanent structure.</a:t>
            </a:r>
          </a:p>
          <a:p>
            <a:pPr marL="0" lvl="1" indent="0">
              <a:lnSpc>
                <a:spcPct val="80000"/>
              </a:lnSpc>
              <a:buNone/>
            </a:pPr>
            <a:endParaRPr lang="en-US" altLang="en-US" sz="2400" dirty="0">
              <a:latin typeface="Aptos" panose="020B0004020202020204" pitchFamily="34" charset="0"/>
            </a:endParaRPr>
          </a:p>
          <a:p>
            <a:pPr marL="0" lvl="1" indent="0">
              <a:lnSpc>
                <a:spcPct val="80000"/>
              </a:lnSpc>
              <a:buNone/>
            </a:pPr>
            <a:r>
              <a:rPr lang="en-US" altLang="en-US" sz="2400" i="1" dirty="0">
                <a:latin typeface="Aptos" panose="020B0004020202020204" pitchFamily="34" charset="0"/>
              </a:rPr>
              <a:t>*</a:t>
            </a:r>
            <a:r>
              <a:rPr lang="en-US" altLang="en-US" sz="2200" i="1" dirty="0">
                <a:latin typeface="Aptos" panose="020B0004020202020204" pitchFamily="34" charset="0"/>
              </a:rPr>
              <a:t>Please Note – People who are on title to property that lacks a habitable dwelling, like a vacant lot, are eligible as First-Time Home Buyers. People who are on title to homes they don’t live in are not eligible.</a:t>
            </a:r>
          </a:p>
        </p:txBody>
      </p:sp>
      <p:sp>
        <p:nvSpPr>
          <p:cNvPr id="5" name="Slide Number Placeholder 4">
            <a:extLst>
              <a:ext uri="{FF2B5EF4-FFF2-40B4-BE49-F238E27FC236}">
                <a16:creationId xmlns:a16="http://schemas.microsoft.com/office/drawing/2014/main" id="{C2C964C9-918C-6318-7730-EC5E4C8B4271}"/>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8</a:t>
            </a:fld>
            <a:endParaRPr lang="en-US" dirty="0"/>
          </a:p>
        </p:txBody>
      </p:sp>
    </p:spTree>
    <p:extLst>
      <p:ext uri="{BB962C8B-B14F-4D97-AF65-F5344CB8AC3E}">
        <p14:creationId xmlns:p14="http://schemas.microsoft.com/office/powerpoint/2010/main" val="2633489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234991" y="0"/>
            <a:ext cx="9953308" cy="687842"/>
          </a:xfrm>
        </p:spPr>
        <p:txBody>
          <a:bodyPr/>
          <a:lstStyle/>
          <a:p>
            <a:r>
              <a:rPr lang="en-US" b="1" dirty="0"/>
              <a:t>NOTABLE LOAN provisions</a:t>
            </a:r>
          </a:p>
        </p:txBody>
      </p:sp>
      <p:sp>
        <p:nvSpPr>
          <p:cNvPr id="36" name="Content Placeholder 35">
            <a:extLst>
              <a:ext uri="{FF2B5EF4-FFF2-40B4-BE49-F238E27FC236}">
                <a16:creationId xmlns:a16="http://schemas.microsoft.com/office/drawing/2014/main" id="{E71298F0-74F1-FECA-0F02-495F9A2EBA7B}"/>
              </a:ext>
            </a:extLst>
          </p:cNvPr>
          <p:cNvSpPr>
            <a:spLocks noGrp="1"/>
          </p:cNvSpPr>
          <p:nvPr>
            <p:ph sz="half" idx="15"/>
          </p:nvPr>
        </p:nvSpPr>
        <p:spPr>
          <a:xfrm>
            <a:off x="234991" y="732294"/>
            <a:ext cx="10973785" cy="4778572"/>
          </a:xfrm>
        </p:spPr>
        <p:txBody>
          <a:bodyPr>
            <a:noAutofit/>
          </a:bodyPr>
          <a:lstStyle/>
          <a:p>
            <a:pPr marL="285750" indent="-285750">
              <a:buFont typeface="Arial" panose="020B0604020202020204" pitchFamily="34" charset="0"/>
              <a:buChar char="•"/>
              <a:defRPr/>
            </a:pPr>
            <a:r>
              <a:rPr lang="en-US" sz="2400" dirty="0"/>
              <a:t>Mortgage Assistance loan is deferred for 30 years.</a:t>
            </a:r>
          </a:p>
          <a:p>
            <a:pPr marL="285750" indent="-285750">
              <a:buFont typeface="Arial" panose="020B0604020202020204" pitchFamily="34" charset="0"/>
              <a:buChar char="•"/>
              <a:defRPr/>
            </a:pPr>
            <a:r>
              <a:rPr lang="en-US" sz="2400" dirty="0"/>
              <a:t>It is not forgivable.</a:t>
            </a:r>
          </a:p>
          <a:p>
            <a:pPr marL="285750" indent="-285750">
              <a:buFont typeface="Arial" panose="020B0604020202020204" pitchFamily="34" charset="0"/>
              <a:buChar char="•"/>
              <a:defRPr/>
            </a:pPr>
            <a:r>
              <a:rPr lang="en-US" sz="2400" dirty="0"/>
              <a:t>The loan is due at the end of 30-years, upon refinance*, sale of property, or when the household stops living at the residence as their principal residence.</a:t>
            </a:r>
          </a:p>
          <a:p>
            <a:pPr marL="569214" lvl="1" indent="-285750">
              <a:buFont typeface="Arial" panose="020B0604020202020204" pitchFamily="34" charset="0"/>
              <a:buChar char="•"/>
              <a:defRPr/>
            </a:pPr>
            <a:r>
              <a:rPr lang="en-US" sz="2400" b="1" dirty="0"/>
              <a:t>*</a:t>
            </a:r>
            <a:r>
              <a:rPr lang="en-US" sz="2200" i="1" dirty="0"/>
              <a:t>Refinancing is allowed with prior approval from the Town if the homeowner is refinancing for a better interest rate or loan term, but not to cash out equity</a:t>
            </a:r>
            <a:r>
              <a:rPr lang="en-US" sz="2400" dirty="0"/>
              <a:t>.</a:t>
            </a:r>
          </a:p>
          <a:p>
            <a:pPr marL="285750" indent="-285750">
              <a:buFont typeface="Arial" panose="020B0604020202020204" pitchFamily="34" charset="0"/>
              <a:buChar char="•"/>
              <a:defRPr/>
            </a:pPr>
            <a:r>
              <a:rPr lang="en-US" sz="2400" dirty="0"/>
              <a:t>There are no resale restrictions or pre-payment penalties.</a:t>
            </a:r>
          </a:p>
          <a:p>
            <a:pPr marL="285750" indent="-285750">
              <a:buFont typeface="Arial" panose="020B0604020202020204" pitchFamily="34" charset="0"/>
              <a:buChar char="•"/>
              <a:defRPr/>
            </a:pPr>
            <a:r>
              <a:rPr lang="en-US" sz="2400" dirty="0"/>
              <a:t>Simple interest accrues at 1% for the first 10-years only.</a:t>
            </a:r>
          </a:p>
          <a:p>
            <a:pPr marL="285750" indent="-285750">
              <a:buFont typeface="Arial" panose="020B0604020202020204" pitchFamily="34" charset="0"/>
              <a:buChar char="•"/>
              <a:defRPr/>
            </a:pPr>
            <a:r>
              <a:rPr lang="en-US" sz="2400" dirty="0"/>
              <a:t>HOME requires the residence to be owner-occupied by the borrower for the “period of affordability.”</a:t>
            </a:r>
          </a:p>
          <a:p>
            <a:pPr marL="285750" indent="-285750">
              <a:buFont typeface="Arial" panose="020B0604020202020204" pitchFamily="34" charset="0"/>
              <a:buChar char="•"/>
              <a:defRPr/>
            </a:pPr>
            <a:r>
              <a:rPr lang="en-US" sz="2400" dirty="0"/>
              <a:t>If the borrower passes away, HOME loans are assumable by an heir </a:t>
            </a:r>
            <a:r>
              <a:rPr lang="en-US" sz="2400" b="1" dirty="0"/>
              <a:t>IF</a:t>
            </a:r>
            <a:r>
              <a:rPr lang="en-US" sz="2400" dirty="0"/>
              <a:t> the heir also meets low-income limits and becomes the owner-occupant.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9</a:t>
            </a:fld>
            <a:endParaRPr lang="en-US" dirty="0"/>
          </a:p>
        </p:txBody>
      </p:sp>
    </p:spTree>
    <p:extLst>
      <p:ext uri="{BB962C8B-B14F-4D97-AF65-F5344CB8AC3E}">
        <p14:creationId xmlns:p14="http://schemas.microsoft.com/office/powerpoint/2010/main" val="636929804"/>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168DCE-134F-4610-A6AA-88CEBE8D71D2}">
  <ds:schemaRefs>
    <ds:schemaRef ds:uri="230e9df3-be65-4c73-a93b-d1236ebd677e"/>
    <ds:schemaRef ds:uri="http://schemas.microsoft.com/office/2006/metadata/properties"/>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16c05727-aa75-4e4a-9b5f-8a80a1165891"/>
    <ds:schemaRef ds:uri="71af3243-3dd4-4a8d-8c0d-dd76da1f02a5"/>
    <ds:schemaRef ds:uri="http://schemas.microsoft.com/sharepoint/v3"/>
    <ds:schemaRef ds:uri="http://purl.org/dc/elements/1.1/"/>
  </ds:schemaRefs>
</ds:datastoreItem>
</file>

<file path=customXml/itemProps2.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BF691C-888B-4061-8A6F-D5CE84A0254B}">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{EAE0DEA8-1905-4F92-8EFC-8BD436AED63E}TF7521aafa-c748-4c40-a498-ba511be234dc5b1b6097_win32-5039330bb2f3</Template>
  <TotalTime>11447</TotalTime>
  <Words>3989</Words>
  <Application>Microsoft Office PowerPoint</Application>
  <PresentationFormat>Widescreen</PresentationFormat>
  <Paragraphs>419</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Aptos</vt:lpstr>
      <vt:lpstr>Aptos Display</vt:lpstr>
      <vt:lpstr>Arial</vt:lpstr>
      <vt:lpstr>Calibri</vt:lpstr>
      <vt:lpstr>Gill Sans MT</vt:lpstr>
      <vt:lpstr>Tenorite</vt:lpstr>
      <vt:lpstr>Wingdings 2</vt:lpstr>
      <vt:lpstr>Custom</vt:lpstr>
      <vt:lpstr>First-Time Homebuyer Program Certification Workshop</vt:lpstr>
      <vt:lpstr>Business &amp; Housing Staff</vt:lpstr>
      <vt:lpstr>AGENDA</vt:lpstr>
      <vt:lpstr>Town of Paradise   programs for first-time homebuyers</vt:lpstr>
      <vt:lpstr>Gap financing</vt:lpstr>
      <vt:lpstr>Current income limits</vt:lpstr>
      <vt:lpstr>Behind the scenes</vt:lpstr>
      <vt:lpstr>Who is a first-time homebuyer?</vt:lpstr>
      <vt:lpstr>NOTABLE LOAN provisions</vt:lpstr>
      <vt:lpstr>Period of affordability</vt:lpstr>
      <vt:lpstr>HUD-approved housing counseling</vt:lpstr>
      <vt:lpstr>Eligible properties</vt:lpstr>
      <vt:lpstr>Value Limit</vt:lpstr>
      <vt:lpstr>Loan procedures  (available at www.townofparadise.com/housing)</vt:lpstr>
      <vt:lpstr>Loan procedures continued (available at www.townofparadise.com/housing)</vt:lpstr>
      <vt:lpstr>Loan procedures continued (available at www.townofparadise.com/housing)</vt:lpstr>
      <vt:lpstr>Roles and responsibilities</vt:lpstr>
      <vt:lpstr>How you can help your buyer</vt:lpstr>
      <vt:lpstr>Important things to remember</vt:lpstr>
      <vt:lpstr>resources</vt:lpstr>
      <vt:lpstr>contacts</vt:lpstr>
      <vt:lpstr>Other  program REQUIREMENTS</vt:lpstr>
      <vt:lpstr>Primary loan</vt:lpstr>
      <vt:lpstr>Calculating ratios</vt:lpstr>
      <vt:lpstr>Calculating the gap</vt:lpstr>
      <vt:lpstr>The math</vt:lpstr>
      <vt:lpstr>What’s not income</vt:lpstr>
      <vt:lpstr>Self-employment</vt:lpstr>
      <vt:lpstr>Example: Smith family income</vt:lpstr>
      <vt:lpstr>Example: Smith family</vt:lpstr>
      <vt:lpstr>Example: Smith family assets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Richter, Sarah</dc:creator>
  <cp:lastModifiedBy>Richter, Sarah</cp:lastModifiedBy>
  <cp:revision>18</cp:revision>
  <cp:lastPrinted>2025-09-23T23:18:51Z</cp:lastPrinted>
  <dcterms:created xsi:type="dcterms:W3CDTF">2025-09-10T22:48:58Z</dcterms:created>
  <dcterms:modified xsi:type="dcterms:W3CDTF">2025-09-24T21:02:02Z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